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7" r:id="rId7"/>
    <p:sldId id="266" r:id="rId8"/>
    <p:sldId id="268" r:id="rId9"/>
    <p:sldId id="270" r:id="rId10"/>
    <p:sldId id="269" r:id="rId11"/>
    <p:sldId id="271" r:id="rId12"/>
    <p:sldId id="261" r:id="rId13"/>
    <p:sldId id="274" r:id="rId14"/>
    <p:sldId id="273" r:id="rId15"/>
    <p:sldId id="275" r:id="rId16"/>
    <p:sldId id="276" r:id="rId17"/>
    <p:sldId id="287" r:id="rId18"/>
    <p:sldId id="262" r:id="rId19"/>
    <p:sldId id="280" r:id="rId20"/>
    <p:sldId id="272" r:id="rId21"/>
    <p:sldId id="263" r:id="rId22"/>
    <p:sldId id="277" r:id="rId23"/>
    <p:sldId id="278" r:id="rId24"/>
    <p:sldId id="281" r:id="rId25"/>
    <p:sldId id="283" r:id="rId26"/>
    <p:sldId id="284" r:id="rId27"/>
    <p:sldId id="264" r:id="rId28"/>
    <p:sldId id="282" r:id="rId29"/>
    <p:sldId id="285" r:id="rId30"/>
    <p:sldId id="286" r:id="rId31"/>
    <p:sldId id="265" r:id="rId32"/>
    <p:sldId id="279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14F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3" autoAdjust="0"/>
    <p:restoredTop sz="94748" autoAdjust="0"/>
  </p:normalViewPr>
  <p:slideViewPr>
    <p:cSldViewPr>
      <p:cViewPr varScale="1">
        <p:scale>
          <a:sx n="58" d="100"/>
          <a:sy n="58" d="100"/>
        </p:scale>
        <p:origin x="-8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1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/>
              <a:t>Szkoła Podstawowa nr 95</a:t>
            </a:r>
            <a:br>
              <a:rPr lang="pl-PL" b="1" dirty="0" smtClean="0"/>
            </a:br>
            <a:r>
              <a:rPr lang="pl-PL" b="1" dirty="0" smtClean="0"/>
              <a:t>w Krakowie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4000" b="1" dirty="0" smtClean="0">
                <a:solidFill>
                  <a:srgbClr val="4614FE"/>
                </a:solidFill>
              </a:rPr>
              <a:t>Szkoła Promująca Zdrowie</a:t>
            </a:r>
          </a:p>
          <a:p>
            <a:endParaRPr lang="pl-PL" dirty="0"/>
          </a:p>
        </p:txBody>
      </p:sp>
      <p:pic>
        <p:nvPicPr>
          <p:cNvPr id="4" name="Obraz 3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500042"/>
            <a:ext cx="157163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://www.sp95.com.pl/html/templates/sp95/images/uploads/log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1714512" cy="1701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6972320" cy="1714512"/>
          </a:xfrm>
        </p:spPr>
        <p:txBody>
          <a:bodyPr>
            <a:normAutofit fontScale="90000"/>
          </a:bodyPr>
          <a:lstStyle/>
          <a:p>
            <a:pPr lvl="0" algn="l"/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4000" b="1" dirty="0" smtClean="0"/>
              <a:t>Realizacja szkolnego projektu edukacyjnego </a:t>
            </a:r>
            <a:br>
              <a:rPr lang="pl-PL" sz="4000" b="1" dirty="0" smtClean="0"/>
            </a:br>
            <a:r>
              <a:rPr lang="pl-PL" sz="4000" b="1" dirty="0" smtClean="0"/>
              <a:t> „Wiem co jem - ale czy na pewno?”</a:t>
            </a:r>
            <a:r>
              <a:rPr lang="pl-PL" sz="4000" dirty="0" smtClean="0"/>
              <a:t/>
            </a:r>
            <a:br>
              <a:rPr lang="pl-PL" sz="4000" dirty="0" smtClean="0"/>
            </a:br>
            <a:endParaRPr lang="pl-PL" sz="4000" dirty="0"/>
          </a:p>
        </p:txBody>
      </p:sp>
      <p:pic>
        <p:nvPicPr>
          <p:cNvPr id="7" name="Symbol zastępczy zawartości 6" descr="DSC_05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53645" y="2500306"/>
            <a:ext cx="4782747" cy="3286148"/>
          </a:xfrm>
        </p:spPr>
      </p:pic>
      <p:pic>
        <p:nvPicPr>
          <p:cNvPr id="8" name="Symbol zastępczy zawartości 7" descr="DSC_05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2482" y="2500306"/>
            <a:ext cx="4281518" cy="3214710"/>
          </a:xfrm>
        </p:spPr>
      </p:pic>
      <p:pic>
        <p:nvPicPr>
          <p:cNvPr id="5" name="Obraz 4" descr="http://www.grabowiec.edu.pl/info/szkola_promujaca/promocja_zdrowi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357166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3600" b="1" dirty="0" smtClean="0"/>
              <a:t>Promowanie aktywności </a:t>
            </a:r>
            <a:br>
              <a:rPr lang="pl-PL" sz="3600" b="1" dirty="0" smtClean="0"/>
            </a:br>
            <a:r>
              <a:rPr lang="pl-PL" sz="3600" b="1" dirty="0" smtClean="0"/>
              <a:t>ruchowej i zdrowego stylu życia</a:t>
            </a:r>
            <a:endParaRPr lang="pl-PL" sz="36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 szkole organizowane są liczne zajęcia sprzyjające zaspokajaniu potrzeby aktywności ruchowej dzieci i młodzieży.</a:t>
            </a:r>
          </a:p>
          <a:p>
            <a:r>
              <a:rPr lang="pl-PL" dirty="0" smtClean="0"/>
              <a:t>Stwarzane są warunki do aktywnego spędzania czasu wolnego.</a:t>
            </a:r>
          </a:p>
          <a:p>
            <a:r>
              <a:rPr lang="pl-PL" dirty="0" smtClean="0"/>
              <a:t>Propagowane są różne formy aktywnego wypoczynku.</a:t>
            </a:r>
            <a:endParaRPr lang="pl-PL" dirty="0"/>
          </a:p>
        </p:txBody>
      </p:sp>
      <p:pic>
        <p:nvPicPr>
          <p:cNvPr id="5" name="Obraz 4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44" y="285728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4000" b="1" dirty="0" smtClean="0"/>
              <a:t>Formy aktywnego spędzania czasu</a:t>
            </a:r>
            <a:br>
              <a:rPr lang="pl-PL" sz="4000" b="1" dirty="0" smtClean="0"/>
            </a:br>
            <a:r>
              <a:rPr lang="pl-PL" sz="4000" b="1" dirty="0" smtClean="0"/>
              <a:t>                          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pl-PL" dirty="0" smtClean="0"/>
              <a:t>Zajęcia pozalekcyjne  prowadzone: </a:t>
            </a:r>
          </a:p>
          <a:p>
            <a:pPr lvl="0">
              <a:buFont typeface="Wingdings" pitchFamily="2" charset="2"/>
              <a:buChar char="ü"/>
            </a:pPr>
            <a:r>
              <a:rPr lang="pl-PL" dirty="0" smtClean="0"/>
              <a:t>w </a:t>
            </a:r>
            <a:r>
              <a:rPr lang="pl-PL" dirty="0" smtClean="0"/>
              <a:t>ramach SKU „Zorza”</a:t>
            </a:r>
          </a:p>
          <a:p>
            <a:pPr lvl="0">
              <a:buFont typeface="Wingdings" pitchFamily="2" charset="2"/>
              <a:buChar char="ü"/>
            </a:pPr>
            <a:r>
              <a:rPr lang="pl-PL" dirty="0" smtClean="0"/>
              <a:t>przez </a:t>
            </a:r>
            <a:r>
              <a:rPr lang="pl-PL" dirty="0" smtClean="0"/>
              <a:t>Domy </a:t>
            </a:r>
            <a:r>
              <a:rPr lang="pl-PL" dirty="0" smtClean="0"/>
              <a:t>Kultury</a:t>
            </a:r>
          </a:p>
          <a:p>
            <a:pPr lvl="0">
              <a:buFont typeface="Wingdings" pitchFamily="2" charset="2"/>
              <a:buChar char="ü"/>
            </a:pPr>
            <a:r>
              <a:rPr lang="pl-PL" dirty="0" smtClean="0"/>
              <a:t>przez </a:t>
            </a:r>
            <a:r>
              <a:rPr lang="pl-PL" dirty="0" smtClean="0"/>
              <a:t>podmioty zewnętrzne; karate, piłka koszykowa, </a:t>
            </a:r>
          </a:p>
          <a:p>
            <a:r>
              <a:rPr lang="pl-PL" dirty="0" smtClean="0"/>
              <a:t>Udział w zawodach i turniejach sportowych</a:t>
            </a:r>
          </a:p>
          <a:p>
            <a:r>
              <a:rPr lang="pl-PL" dirty="0" smtClean="0"/>
              <a:t>Wycieczki turystyczno- krajoznawcze </a:t>
            </a:r>
          </a:p>
          <a:p>
            <a:r>
              <a:rPr lang="pl-PL" dirty="0" smtClean="0"/>
              <a:t>„Zielone szkoły”</a:t>
            </a:r>
          </a:p>
          <a:p>
            <a:r>
              <a:rPr lang="pl-PL" dirty="0" smtClean="0"/>
              <a:t>Przejazdy rowerowe w ramach Europejskiego Dnia Zrównoważonego Transportu</a:t>
            </a:r>
          </a:p>
          <a:p>
            <a:r>
              <a:rPr lang="pl-PL" dirty="0" smtClean="0"/>
              <a:t>Udział w akcji „Rowerowy maj”</a:t>
            </a:r>
            <a:endParaRPr lang="pl-PL" dirty="0"/>
          </a:p>
        </p:txBody>
      </p:sp>
      <p:pic>
        <p:nvPicPr>
          <p:cNvPr id="5" name="Obraz 4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285728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600" b="1" dirty="0" smtClean="0"/>
              <a:t>Zawody i turnieje sportowe  </a:t>
            </a:r>
            <a:endParaRPr lang="pl-PL" sz="3600" b="1" dirty="0"/>
          </a:p>
        </p:txBody>
      </p:sp>
      <p:pic>
        <p:nvPicPr>
          <p:cNvPr id="7" name="Obraz 6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357166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Strona internetowa\umieszczone na stronie\turniej  piłki ręcznej\20181106_124255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1643050"/>
            <a:ext cx="4186019" cy="235699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596" y="4143380"/>
            <a:ext cx="4186019" cy="2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Strona internetowa\umieszczone na stronie\Zawody narciarskie w Białce\20190313_1311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643050"/>
            <a:ext cx="4014822" cy="2258337"/>
          </a:xfrm>
          <a:prstGeom prst="rect">
            <a:avLst/>
          </a:prstGeom>
          <a:noFill/>
        </p:spPr>
      </p:pic>
      <p:pic>
        <p:nvPicPr>
          <p:cNvPr id="1030" name="Picture 6" descr="http://www.sp95.com.pl/uploads/modules/articles/thumbs/370_300_crop_q80_344445383f26fb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4023652"/>
            <a:ext cx="3929090" cy="2548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600" b="1" dirty="0" smtClean="0"/>
              <a:t>Wycieczki krajoznawcze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357166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" name="Picture 1" descr="C:\Rok szkolny 2018.2019\Szkoła Promująca Zdrowie\do spz zdjęcia\666_98e638b806bbb6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89802"/>
            <a:ext cx="3714776" cy="2518190"/>
          </a:xfrm>
          <a:prstGeom prst="rect">
            <a:avLst/>
          </a:prstGeom>
          <a:noFill/>
        </p:spPr>
      </p:pic>
      <p:pic>
        <p:nvPicPr>
          <p:cNvPr id="2050" name="Picture 2" descr="C:\Rok szkolny 2018.2019\Szkoła Promująca Zdrowie\do spz zdjęcia\648_f087d9fe660c7b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071942"/>
            <a:ext cx="4417846" cy="2490791"/>
          </a:xfrm>
          <a:prstGeom prst="rect">
            <a:avLst/>
          </a:prstGeom>
          <a:noFill/>
        </p:spPr>
      </p:pic>
      <p:pic>
        <p:nvPicPr>
          <p:cNvPr id="2052" name="Picture 4" descr="http://www.sp95.com.pl/uploads/modules/iceGallery/760_991d6bd3632f7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500174"/>
            <a:ext cx="3714776" cy="2476517"/>
          </a:xfrm>
          <a:prstGeom prst="rect">
            <a:avLst/>
          </a:prstGeom>
          <a:noFill/>
        </p:spPr>
      </p:pic>
      <p:pic>
        <p:nvPicPr>
          <p:cNvPr id="2054" name="Picture 6" descr="http://www.sp95.com.pl/uploads/modules/iceGallery/670_8f6c71a2aade49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1565332"/>
            <a:ext cx="4286280" cy="2411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600" b="1" dirty="0" smtClean="0"/>
              <a:t>Zielone szkoły</a:t>
            </a:r>
            <a:endParaRPr lang="pl-PL" sz="3600" b="1" dirty="0"/>
          </a:p>
        </p:txBody>
      </p:sp>
      <p:pic>
        <p:nvPicPr>
          <p:cNvPr id="7" name="Symbol zastępczy zawartości 6" descr="20160909_1143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857628"/>
            <a:ext cx="4357718" cy="2852064"/>
          </a:xfrm>
        </p:spPr>
      </p:pic>
      <p:pic>
        <p:nvPicPr>
          <p:cNvPr id="32770" name="Picture 2" descr="C:\Rok szkolny 2018.2019\Szkoła Promująca Zdrowie\do spz zdjęcia\646_9949c0f05d5a0d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2146" y="3857628"/>
            <a:ext cx="4194102" cy="3000372"/>
          </a:xfrm>
          <a:prstGeom prst="rect">
            <a:avLst/>
          </a:prstGeom>
          <a:noFill/>
        </p:spPr>
      </p:pic>
      <p:pic>
        <p:nvPicPr>
          <p:cNvPr id="32773" name="Picture 5" descr="http://www.sp95.com.pl/uploads/modules/articles/thumbs/370_300_crop_q80_56700b8c1b3de3a.jpg"/>
          <p:cNvPicPr>
            <a:picLocks noChangeAspect="1" noChangeArrowheads="1"/>
          </p:cNvPicPr>
          <p:nvPr/>
        </p:nvPicPr>
        <p:blipFill>
          <a:blip r:embed="rId4"/>
          <a:srcRect b="20157"/>
          <a:stretch>
            <a:fillRect/>
          </a:stretch>
        </p:blipFill>
        <p:spPr bwMode="auto">
          <a:xfrm>
            <a:off x="4643438" y="1428736"/>
            <a:ext cx="4143404" cy="2405940"/>
          </a:xfrm>
          <a:prstGeom prst="rect">
            <a:avLst/>
          </a:prstGeom>
          <a:noFill/>
        </p:spPr>
      </p:pic>
      <p:pic>
        <p:nvPicPr>
          <p:cNvPr id="9" name="Obraz 8" descr="http://www.grabowiec.edu.pl/info/szkola_promujaca/promocja_zdrowi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72" y="357166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285859"/>
            <a:ext cx="4071966" cy="25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4000" b="1" dirty="0" smtClean="0"/>
              <a:t>Przejazdy rowerowe  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/>
          </a:p>
        </p:txBody>
      </p:sp>
      <p:pic>
        <p:nvPicPr>
          <p:cNvPr id="5" name="Obraz 4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72" y="357166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C:\Rok szkolny 2018.2019\Szkoła Promująca Zdrowie\do spz zdjęcia\560_c098f08346bb35f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5906" r="23253" b="7382"/>
          <a:stretch>
            <a:fillRect/>
          </a:stretch>
        </p:blipFill>
        <p:spPr bwMode="auto">
          <a:xfrm>
            <a:off x="4572000" y="1000108"/>
            <a:ext cx="3099442" cy="2626428"/>
          </a:xfrm>
          <a:prstGeom prst="rect">
            <a:avLst/>
          </a:prstGeom>
          <a:noFill/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 t="8530" b="9843"/>
          <a:stretch>
            <a:fillRect/>
          </a:stretch>
        </p:blipFill>
        <p:spPr bwMode="auto">
          <a:xfrm>
            <a:off x="357158" y="1000108"/>
            <a:ext cx="4038600" cy="261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/>
          <a:srcRect t="12298" b="9838"/>
          <a:stretch>
            <a:fillRect/>
          </a:stretch>
        </p:blipFill>
        <p:spPr bwMode="auto">
          <a:xfrm>
            <a:off x="285720" y="3643314"/>
            <a:ext cx="8377262" cy="293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600" b="1" dirty="0" smtClean="0"/>
              <a:t>Bezpieczeństwo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214422"/>
            <a:ext cx="4857752" cy="535785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pl-PL" dirty="0" smtClean="0"/>
              <a:t>     </a:t>
            </a:r>
          </a:p>
          <a:p>
            <a:pPr algn="just">
              <a:buNone/>
            </a:pPr>
            <a:r>
              <a:rPr lang="pl-PL" sz="3600" dirty="0" smtClean="0"/>
              <a:t> </a:t>
            </a:r>
            <a:r>
              <a:rPr lang="pl-PL" sz="3600" dirty="0" smtClean="0"/>
              <a:t>   </a:t>
            </a:r>
            <a:r>
              <a:rPr lang="pl-PL" sz="3600" dirty="0" smtClean="0"/>
              <a:t>13 </a:t>
            </a:r>
            <a:r>
              <a:rPr lang="pl-PL" sz="3600" dirty="0" smtClean="0"/>
              <a:t>lutego 2019 r. nasza szkoła otrzymała tytuł :                      </a:t>
            </a:r>
            <a:r>
              <a:rPr lang="pl-PL" sz="3600" b="1" dirty="0" smtClean="0"/>
              <a:t>"Lider Projektu Szkoła Promująca Bezpieczeństwo".</a:t>
            </a:r>
            <a:r>
              <a:rPr lang="pl-PL" sz="3600" dirty="0" smtClean="0"/>
              <a:t>                            Tytuł ten przyznawany jest placówce oświatowej, która realizuje od co najmniej 7 lat założenia projektu Zintegrowanej Polityki Bezpieczeństwa i która przeszła pozytywnie audyty prowadzone przez Zespół Certyfikujący wyznaczony przez Naczelnika Wydziału Prewencji Komendy Wojewódzkiej Policji w Krakowie.</a:t>
            </a:r>
            <a:endParaRPr lang="pl-PL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6243" y="1643050"/>
            <a:ext cx="346484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 descr="http://www.grabowiec.edu.pl/info/szkola_promujaca/promocja_zdrowi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357167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Edukacja z zakresu bezpieczeństwa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500702"/>
          </a:xfrm>
        </p:spPr>
        <p:txBody>
          <a:bodyPr>
            <a:normAutofit/>
          </a:bodyPr>
          <a:lstStyle/>
          <a:p>
            <a:r>
              <a:rPr lang="pl-PL" sz="2400" dirty="0" smtClean="0"/>
              <a:t> Działania podejmowane w ramach projektu Zintegrowanej Polityki Bezpieczeństwa, których celem jest dbanie o bezpieczeństwo osób i mienia oraz zapewnienie ciągłego podnoszenia stanu i poczucia </a:t>
            </a:r>
            <a:r>
              <a:rPr lang="pl-PL" sz="2400" dirty="0" smtClean="0"/>
              <a:t>bezpieczeństwa.</a:t>
            </a:r>
            <a:endParaRPr lang="pl-PL" sz="2400" dirty="0" smtClean="0"/>
          </a:p>
          <a:p>
            <a:r>
              <a:rPr lang="pl-PL" sz="2400" dirty="0" smtClean="0"/>
              <a:t>Realizacja programu wychowawczego i profilaktycznego.</a:t>
            </a:r>
          </a:p>
          <a:p>
            <a:r>
              <a:rPr lang="pl-PL" sz="2400" dirty="0" smtClean="0"/>
              <a:t>Spotkania z przedstawicielami Straży Miejskiej,  Policji, Straży Pożarnej.</a:t>
            </a:r>
          </a:p>
          <a:p>
            <a:r>
              <a:rPr lang="pl-PL" sz="2400" dirty="0" smtClean="0"/>
              <a:t>Realizacja programu „Akademia Bezpiecznego Puchatka”.</a:t>
            </a:r>
          </a:p>
          <a:p>
            <a:r>
              <a:rPr lang="pl-PL" sz="2400" dirty="0" smtClean="0"/>
              <a:t>Konkursy plastyczne ,,Bezpieczne dziecko w drodze do szkoły” organizowane corocznie przez MSU.</a:t>
            </a:r>
          </a:p>
          <a:p>
            <a:r>
              <a:rPr lang="pl-PL" sz="2400" dirty="0" smtClean="0"/>
              <a:t>Zajęcia edukacyjne z zakresu unikania zagrożeń w szkole, w domu i w trakcie wypoczynku.</a:t>
            </a:r>
          </a:p>
          <a:p>
            <a:r>
              <a:rPr lang="pl-PL" sz="2400" dirty="0" smtClean="0"/>
              <a:t>Zajęcia z zakresu udzielania pierwszej pomocy.</a:t>
            </a:r>
            <a:endParaRPr lang="pl-PL" sz="2400" dirty="0"/>
          </a:p>
        </p:txBody>
      </p:sp>
      <p:pic>
        <p:nvPicPr>
          <p:cNvPr id="4" name="Obraz 3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96" y="285728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1143000"/>
          </a:xfrm>
        </p:spPr>
        <p:txBody>
          <a:bodyPr>
            <a:noAutofit/>
          </a:bodyPr>
          <a:lstStyle/>
          <a:p>
            <a:pPr algn="l"/>
            <a:r>
              <a:rPr lang="pl-PL" sz="3600" b="1" dirty="0" smtClean="0"/>
              <a:t>Spotkania z przedstawicielami Policji, </a:t>
            </a:r>
            <a:br>
              <a:rPr lang="pl-PL" sz="3600" b="1" dirty="0" smtClean="0"/>
            </a:br>
            <a:r>
              <a:rPr lang="pl-PL" sz="3600" b="1" dirty="0" smtClean="0"/>
              <a:t>Straży Miejskiej i Straży Pożarnej</a:t>
            </a:r>
            <a:endParaRPr lang="pl-PL" sz="3600" b="1" dirty="0"/>
          </a:p>
        </p:txBody>
      </p:sp>
      <p:pic>
        <p:nvPicPr>
          <p:cNvPr id="7" name="Symbol zastępczy zawartości 6" descr="IMG_20180912_1145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357299"/>
            <a:ext cx="4435443" cy="2643206"/>
          </a:xfrm>
        </p:spPr>
      </p:pic>
      <p:pic>
        <p:nvPicPr>
          <p:cNvPr id="4" name="Obraz 3" descr="http://www.grabowiec.edu.pl/info/szkola_promujaca/promocja_zdrowi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72" y="214290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ymbol zastępczy zawartości 7" descr="E:\www 15-16\wizyta policjantek\20151027_093927.jpg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186240"/>
            <a:ext cx="4214842" cy="267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E:\www 15-16\wizyta policjantek\20151027_0926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143380"/>
            <a:ext cx="4286280" cy="2494171"/>
          </a:xfrm>
          <a:prstGeom prst="rect">
            <a:avLst/>
          </a:prstGeom>
          <a:noFill/>
        </p:spPr>
      </p:pic>
      <p:pic>
        <p:nvPicPr>
          <p:cNvPr id="10" name="Obraz 9" descr="E:\www 15-16\wycieczka do straży pożarnej\DSC0526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1571612"/>
            <a:ext cx="40719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Historia działań w ramach </a:t>
            </a:r>
            <a:r>
              <a:rPr lang="pl-PL" sz="3200" dirty="0" err="1" smtClean="0"/>
              <a:t>SzPZ</a:t>
            </a:r>
            <a:endParaRPr lang="pl-PL" sz="3200" dirty="0"/>
          </a:p>
        </p:txBody>
      </p:sp>
      <p:pic>
        <p:nvPicPr>
          <p:cNvPr id="4" name="Symbol zastępczy zawartości 3" descr="http://sp95.com.pl/images/certyfikat2012a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714744" y="428604"/>
            <a:ext cx="400052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pl-PL" sz="2400" dirty="0" smtClean="0"/>
              <a:t>Okres przygotowawczy </a:t>
            </a:r>
          </a:p>
          <a:p>
            <a:r>
              <a:rPr lang="pl-PL" sz="2400" dirty="0" smtClean="0"/>
              <a:t>  2006-2012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Certyfikat </a:t>
            </a:r>
            <a:r>
              <a:rPr lang="pl-PL" sz="2400" dirty="0" err="1" smtClean="0"/>
              <a:t>SzPZ</a:t>
            </a:r>
            <a:r>
              <a:rPr lang="pl-PL" sz="2400" dirty="0" smtClean="0"/>
              <a:t>  </a:t>
            </a:r>
          </a:p>
          <a:p>
            <a:r>
              <a:rPr lang="pl-PL" sz="2400" dirty="0" smtClean="0"/>
              <a:t>22 czerwca 2012 r. 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Certyfikat </a:t>
            </a:r>
            <a:r>
              <a:rPr lang="pl-PL" sz="2400" dirty="0" err="1" smtClean="0"/>
              <a:t>SzPZ</a:t>
            </a:r>
            <a:r>
              <a:rPr lang="pl-PL" sz="2400" dirty="0" smtClean="0"/>
              <a:t> </a:t>
            </a:r>
          </a:p>
          <a:p>
            <a:r>
              <a:rPr lang="pl-PL" sz="2400" dirty="0" smtClean="0"/>
              <a:t>23 października 2015 r.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Kontynuacja działań  w ramach Szkoły Promującej Zdrowie</a:t>
            </a:r>
          </a:p>
          <a:p>
            <a:r>
              <a:rPr lang="pl-PL" sz="2400" dirty="0" smtClean="0"/>
              <a:t>2015-2019</a:t>
            </a:r>
          </a:p>
          <a:p>
            <a:endParaRPr lang="pl-PL" sz="2400" dirty="0" smtClean="0"/>
          </a:p>
          <a:p>
            <a:endParaRPr lang="pl-PL" dirty="0"/>
          </a:p>
        </p:txBody>
      </p:sp>
      <p:pic>
        <p:nvPicPr>
          <p:cNvPr id="7" name="Obraz 6" descr="http://www.grabowiec.edu.pl/info/szkola_promujaca/promocja_zdrowi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571480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3600" b="1" dirty="0" smtClean="0"/>
              <a:t>Szkolenia z zakresu pierwszej </a:t>
            </a:r>
            <a:br>
              <a:rPr lang="pl-PL" sz="3600" b="1" dirty="0" smtClean="0"/>
            </a:br>
            <a:r>
              <a:rPr lang="pl-PL" sz="3600" b="1" dirty="0" smtClean="0"/>
              <a:t>pomocy</a:t>
            </a:r>
            <a:endParaRPr lang="pl-PL" sz="3600" b="1" dirty="0"/>
          </a:p>
        </p:txBody>
      </p:sp>
      <p:pic>
        <p:nvPicPr>
          <p:cNvPr id="8" name="Symbol zastępczy zawartości 7" descr="DSCN1145_4000x30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8692" y="2071678"/>
            <a:ext cx="4475162" cy="3357586"/>
          </a:xfrm>
        </p:spPr>
      </p:pic>
      <p:pic>
        <p:nvPicPr>
          <p:cNvPr id="11" name="Symbol zastępczy zawartości 10" descr="E:\1 pomoc 3c\20170329_125933.jpg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48200" y="2071678"/>
            <a:ext cx="428151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http://www.grabowiec.edu.pl/info/szkola_promujaca/promocja_zdrowi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8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4000" b="1" dirty="0" smtClean="0"/>
              <a:t>Edukacja zdrowotna </a:t>
            </a:r>
            <a:br>
              <a:rPr lang="pl-PL" sz="4000" b="1" dirty="0" smtClean="0"/>
            </a:b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357298"/>
            <a:ext cx="8643998" cy="52864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500" dirty="0" smtClean="0"/>
              <a:t>      Edukacja zdrowotna to proces kształtowania u uczniów nawyku dbałości o zdrowie własne i innych ludzi oraz umiejętności tworzenia zdrowego środowiska. Daje ona uczniom możliwość nabycia  kompetencji (umiejętności, wiedzy i postaw), które są niezbędne do odpowiedzialnego uczestnictwa w życiu społecznym, ponieważ:</a:t>
            </a:r>
          </a:p>
          <a:p>
            <a:r>
              <a:rPr lang="pl-PL" sz="2500" dirty="0" smtClean="0"/>
              <a:t>pomaga odkrywać, jakie wybory służą rozwojowi i lepszej jakości życia,</a:t>
            </a:r>
          </a:p>
          <a:p>
            <a:r>
              <a:rPr lang="pl-PL" sz="2500" dirty="0" smtClean="0"/>
              <a:t>pomaga zrozumieć siebie i innych,</a:t>
            </a:r>
          </a:p>
          <a:p>
            <a:r>
              <a:rPr lang="pl-PL" sz="2500" dirty="0" smtClean="0"/>
              <a:t>pomaga budować obraz świata, który jest najbliższy codziennym doświadczeniom, uczy odpowiedzialności, jest pierwszym stopniem profilaktyki różnych zagrożeń i zachowań problemowych.</a:t>
            </a:r>
          </a:p>
          <a:p>
            <a:pPr>
              <a:buNone/>
            </a:pPr>
            <a:endParaRPr lang="pl-PL" sz="2800" dirty="0" smtClean="0"/>
          </a:p>
          <a:p>
            <a:endParaRPr lang="pl-PL" sz="2800" dirty="0"/>
          </a:p>
        </p:txBody>
      </p:sp>
      <p:pic>
        <p:nvPicPr>
          <p:cNvPr id="4" name="Obraz 3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72" y="214290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Działania z zakresu </a:t>
            </a:r>
            <a:r>
              <a:rPr lang="pl-PL" sz="3600" b="1" dirty="0" smtClean="0"/>
              <a:t>e</a:t>
            </a:r>
            <a:r>
              <a:rPr lang="pl-PL" sz="3600" b="1" dirty="0" smtClean="0"/>
              <a:t>dukacja </a:t>
            </a:r>
            <a:br>
              <a:rPr lang="pl-PL" sz="3600" b="1" dirty="0" smtClean="0"/>
            </a:br>
            <a:r>
              <a:rPr lang="pl-PL" sz="3600" b="1" dirty="0" smtClean="0"/>
              <a:t>zdrowotnej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endParaRPr lang="pl-PL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4791" y="1571612"/>
            <a:ext cx="405061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az 7" descr="http://www.grabowiec.edu.pl/info/szkola_promujaca/promocja_zdrowi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34" y="214290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ymbol zastępczy zawartości 12" descr="IMG_20190322_07230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699218" y="4000504"/>
            <a:ext cx="3911382" cy="2571768"/>
          </a:xfrm>
        </p:spPr>
      </p:pic>
      <p:sp>
        <p:nvSpPr>
          <p:cNvPr id="6" name="Prostokąt 5"/>
          <p:cNvSpPr/>
          <p:nvPr/>
        </p:nvSpPr>
        <p:spPr>
          <a:xfrm>
            <a:off x="500034" y="1643051"/>
            <a:ext cx="39290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W szkole odbywają się</a:t>
            </a:r>
            <a:r>
              <a:rPr lang="pl-PL" sz="2800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Lekcje i zajęcia o tematyce prozdrowotnej.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Zajęcia z zakresu profilaktyki.</a:t>
            </a:r>
          </a:p>
          <a:p>
            <a:r>
              <a:rPr lang="pl-PL" sz="2800" dirty="0" smtClean="0"/>
              <a:t>Organizowane są;</a:t>
            </a:r>
            <a:endParaRPr lang="pl-PL" sz="2800" dirty="0" smtClean="0"/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Warsztaty ekologiczne.  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Obchody Dnia Ziemi. 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</a:t>
            </a:r>
            <a:r>
              <a:rPr lang="pl-PL" sz="2800" dirty="0" smtClean="0"/>
              <a:t>W</a:t>
            </a:r>
            <a:r>
              <a:rPr lang="pl-PL" sz="2800" dirty="0" smtClean="0"/>
              <a:t>ystawy </a:t>
            </a:r>
            <a:r>
              <a:rPr lang="pl-PL" sz="2800" dirty="0" smtClean="0"/>
              <a:t>tematyczne.</a:t>
            </a:r>
          </a:p>
          <a:p>
            <a:pPr lvl="0">
              <a:buFont typeface="Arial" pitchFamily="34" charset="0"/>
              <a:buChar char="•"/>
            </a:pP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600" b="1" dirty="0" smtClean="0"/>
              <a:t>Edukacja ekologiczna </a:t>
            </a:r>
            <a:endParaRPr lang="pl-PL" sz="3600" b="1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Udział w projekcie </a:t>
            </a:r>
            <a:r>
              <a:rPr lang="pl-PL" dirty="0" err="1" smtClean="0"/>
              <a:t>Stars</a:t>
            </a:r>
            <a:r>
              <a:rPr lang="pl-PL" dirty="0" smtClean="0"/>
              <a:t>, którego celem jest m.in. </a:t>
            </a:r>
            <a:r>
              <a:rPr lang="pl-PL" dirty="0" smtClean="0"/>
              <a:t>ograniczenie korzystania z samochodu na rzecz </a:t>
            </a:r>
            <a:r>
              <a:rPr lang="pl-PL" dirty="0" smtClean="0"/>
              <a:t>roweru i zmniejszenie emisji CO. </a:t>
            </a:r>
            <a:r>
              <a:rPr lang="pl-PL" dirty="0" smtClean="0"/>
              <a:t> </a:t>
            </a:r>
            <a:endParaRPr lang="pl-PL" dirty="0" smtClean="0"/>
          </a:p>
          <a:p>
            <a:r>
              <a:rPr lang="pl-PL" dirty="0" smtClean="0"/>
              <a:t>Warsztaty </a:t>
            </a:r>
            <a:r>
              <a:rPr lang="pl-PL" dirty="0" smtClean="0"/>
              <a:t>i zajęcia edukacyjne.</a:t>
            </a:r>
          </a:p>
          <a:p>
            <a:r>
              <a:rPr lang="pl-PL" dirty="0" smtClean="0"/>
              <a:t>Przedstawienia.</a:t>
            </a:r>
          </a:p>
          <a:p>
            <a:r>
              <a:rPr lang="pl-PL" dirty="0" smtClean="0"/>
              <a:t>Konkursy.</a:t>
            </a:r>
          </a:p>
          <a:p>
            <a:r>
              <a:rPr lang="pl-PL" dirty="0" smtClean="0"/>
              <a:t>Zbiórka baterii, zakrętek, makulatury.</a:t>
            </a:r>
          </a:p>
          <a:p>
            <a:r>
              <a:rPr lang="pl-PL" dirty="0" smtClean="0"/>
              <a:t>Przystąpienie do programu „Krakowskie szkoły najlepiej segregują śmieci”.</a:t>
            </a:r>
            <a:endParaRPr lang="pl-PL" dirty="0"/>
          </a:p>
        </p:txBody>
      </p:sp>
      <p:pic>
        <p:nvPicPr>
          <p:cNvPr id="5" name="Obraz 4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214290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b="1" dirty="0" smtClean="0"/>
              <a:t>Inscenizacje</a:t>
            </a:r>
            <a:endParaRPr lang="pl-PL" sz="3200" b="1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19685"/>
          <a:stretch>
            <a:fillRect/>
          </a:stretch>
        </p:blipFill>
        <p:spPr bwMode="auto">
          <a:xfrm>
            <a:off x="285720" y="1285860"/>
            <a:ext cx="4071966" cy="245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8301"/>
          <a:stretch>
            <a:fillRect/>
          </a:stretch>
        </p:blipFill>
        <p:spPr bwMode="auto">
          <a:xfrm>
            <a:off x="4429124" y="3959129"/>
            <a:ext cx="4412538" cy="269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Obraz 10" descr="http://www.grabowiec.edu.pl/info/szkola_promujaca/promocja_zdrowi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214290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4180552" cy="275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ymbol zastępczy zawartości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b="1" dirty="0" smtClean="0"/>
              <a:t>Warsztaty, wystawy</a:t>
            </a:r>
            <a:endParaRPr lang="pl-PL" sz="32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4" name="Picture 4" descr="C:\Strona internetowa\umieszczone na stronie\Festiwal zdrowia\20190327_080305a.jpg"/>
          <p:cNvPicPr>
            <a:picLocks noChangeAspect="1" noChangeArrowheads="1"/>
          </p:cNvPicPr>
          <p:nvPr/>
        </p:nvPicPr>
        <p:blipFill>
          <a:blip r:embed="rId2"/>
          <a:srcRect l="9825"/>
          <a:stretch>
            <a:fillRect/>
          </a:stretch>
        </p:blipFill>
        <p:spPr bwMode="auto">
          <a:xfrm>
            <a:off x="4643439" y="3894136"/>
            <a:ext cx="4214842" cy="2768492"/>
          </a:xfrm>
          <a:prstGeom prst="rect">
            <a:avLst/>
          </a:prstGeom>
          <a:noFill/>
        </p:spPr>
      </p:pic>
      <p:pic>
        <p:nvPicPr>
          <p:cNvPr id="11" name="Picture 5" descr="C:\Strona internetowa\umieszczone na stronie\Warsztaty ekologiczne\IMG_20181115_0845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642131" y="644358"/>
            <a:ext cx="2217455" cy="4071966"/>
          </a:xfrm>
          <a:prstGeom prst="rect">
            <a:avLst/>
          </a:prstGeom>
          <a:noFill/>
        </p:spPr>
      </p:pic>
      <p:pic>
        <p:nvPicPr>
          <p:cNvPr id="15" name="Symbol zastępczy zawartości 14" descr="Barycz 1 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57158" y="1142984"/>
            <a:ext cx="3857652" cy="2573024"/>
          </a:xfrm>
        </p:spPr>
      </p:pic>
      <p:pic>
        <p:nvPicPr>
          <p:cNvPr id="12" name="Obraz 11" descr="http://www.grabowiec.edu.pl/info/szkola_promujaca/promocja_zdrowi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96" y="214290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15" descr="E:\dzień ziemi\P4250094.JPG"/>
          <p:cNvPicPr/>
          <p:nvPr/>
        </p:nvPicPr>
        <p:blipFill>
          <a:blip r:embed="rId6"/>
          <a:srcRect t="8001" b="14669"/>
          <a:stretch>
            <a:fillRect/>
          </a:stretch>
        </p:blipFill>
        <p:spPr bwMode="auto">
          <a:xfrm>
            <a:off x="285720" y="4000504"/>
            <a:ext cx="407196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sz="3200" b="1" dirty="0" smtClean="0"/>
              <a:t>Gazetki </a:t>
            </a:r>
            <a:r>
              <a:rPr lang="pl-PL" b="1" dirty="0" smtClean="0"/>
              <a:t> </a:t>
            </a:r>
            <a:r>
              <a:rPr lang="pl-PL" dirty="0" smtClean="0"/>
              <a:t>             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7" descr="E:\dzień ziemi\P4240088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485778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t="5141"/>
          <a:stretch>
            <a:fillRect/>
          </a:stretch>
        </p:blipFill>
        <p:spPr bwMode="auto">
          <a:xfrm>
            <a:off x="5286379" y="1725035"/>
            <a:ext cx="3663483" cy="463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Obraz 10" descr="http://www.grabowiec.edu.pl/info/szkola_promujaca/promocja_zdrowi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214290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/>
              <a:t/>
            </a:r>
            <a:br>
              <a:rPr lang="pl-PL" dirty="0" smtClean="0"/>
            </a:br>
            <a:r>
              <a:rPr lang="pl-PL" sz="3600" b="1" dirty="0" smtClean="0"/>
              <a:t>Kształtowanie właściwych relacji </a:t>
            </a:r>
            <a:br>
              <a:rPr lang="pl-PL" sz="3600" b="1" dirty="0" smtClean="0"/>
            </a:br>
            <a:r>
              <a:rPr lang="pl-PL" sz="3600" b="1" dirty="0" smtClean="0"/>
              <a:t>międzyludzkich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pl-PL" sz="2600" dirty="0" smtClean="0"/>
              <a:t>Działalność Szkolnego Koła Wolontariatu.</a:t>
            </a:r>
          </a:p>
          <a:p>
            <a:pPr lvl="0">
              <a:buFont typeface="Wingdings" pitchFamily="2" charset="2"/>
              <a:buChar char="ü"/>
            </a:pPr>
            <a:r>
              <a:rPr lang="pl-PL" sz="2600" dirty="0" smtClean="0"/>
              <a:t>Udział </a:t>
            </a:r>
            <a:r>
              <a:rPr lang="pl-PL" sz="2600" dirty="0" smtClean="0"/>
              <a:t>w konkursie „Szkoła z pasją pomagania</a:t>
            </a:r>
            <a:r>
              <a:rPr lang="pl-PL" sz="2600" dirty="0" smtClean="0"/>
              <a:t>”,</a:t>
            </a:r>
          </a:p>
          <a:p>
            <a:pPr lvl="0">
              <a:buFont typeface="Wingdings" pitchFamily="2" charset="2"/>
              <a:buChar char="ü"/>
            </a:pPr>
            <a:r>
              <a:rPr lang="pl-PL" sz="2600" dirty="0" smtClean="0"/>
              <a:t>Akcje </a:t>
            </a:r>
            <a:r>
              <a:rPr lang="pl-PL" sz="2600" dirty="0" smtClean="0"/>
              <a:t>charytatywne: działania na rzecz Hospicjum Dla Dzieci „Alma </a:t>
            </a:r>
            <a:r>
              <a:rPr lang="pl-PL" sz="2600" dirty="0" err="1" smtClean="0"/>
              <a:t>Spei</a:t>
            </a:r>
            <a:r>
              <a:rPr lang="pl-PL" sz="2600" dirty="0" smtClean="0"/>
              <a:t>”,</a:t>
            </a:r>
            <a:r>
              <a:rPr lang="pl-PL" sz="2800" dirty="0" smtClean="0"/>
              <a:t> </a:t>
            </a:r>
            <a:r>
              <a:rPr lang="pl-PL" sz="2600" dirty="0" smtClean="0"/>
              <a:t>pomoc dla Domu św. Ludwiki, kiermasze </a:t>
            </a:r>
            <a:r>
              <a:rPr lang="pl-PL" sz="2600" dirty="0" smtClean="0"/>
              <a:t>przedświąteczne,</a:t>
            </a:r>
          </a:p>
          <a:p>
            <a:pPr lvl="0">
              <a:buFont typeface="Wingdings" pitchFamily="2" charset="2"/>
              <a:buChar char="ü"/>
            </a:pPr>
            <a:r>
              <a:rPr lang="pl-PL" sz="2600" dirty="0" smtClean="0"/>
              <a:t>Zbiórka </a:t>
            </a:r>
            <a:r>
              <a:rPr lang="pl-PL" sz="2600" dirty="0" smtClean="0"/>
              <a:t>darów dla Domu Małego </a:t>
            </a:r>
            <a:r>
              <a:rPr lang="pl-PL" sz="2600" dirty="0" smtClean="0"/>
              <a:t>Dziecka,</a:t>
            </a:r>
          </a:p>
          <a:p>
            <a:pPr lvl="0">
              <a:buFont typeface="Wingdings" pitchFamily="2" charset="2"/>
              <a:buChar char="ü"/>
            </a:pPr>
            <a:r>
              <a:rPr lang="pl-PL" sz="2600" dirty="0" smtClean="0"/>
              <a:t>Współpraca </a:t>
            </a:r>
            <a:r>
              <a:rPr lang="pl-PL" sz="2600" dirty="0" smtClean="0"/>
              <a:t>z Miejski Dziennym Domem Pomocy społecznej nr </a:t>
            </a:r>
            <a:r>
              <a:rPr lang="pl-PL" sz="2600" dirty="0" smtClean="0"/>
              <a:t>5,</a:t>
            </a:r>
          </a:p>
          <a:p>
            <a:pPr lvl="0">
              <a:buFont typeface="Wingdings" pitchFamily="2" charset="2"/>
              <a:buChar char="ü"/>
            </a:pPr>
            <a:r>
              <a:rPr lang="pl-PL" sz="2600" dirty="0" smtClean="0"/>
              <a:t>Zbiórka </a:t>
            </a:r>
            <a:r>
              <a:rPr lang="pl-PL" sz="2600" dirty="0" smtClean="0"/>
              <a:t>darów dla schroniska dla zwierząt.</a:t>
            </a:r>
          </a:p>
          <a:p>
            <a:pPr lvl="0"/>
            <a:r>
              <a:rPr lang="pl-PL" sz="2600" dirty="0" smtClean="0"/>
              <a:t>Obchody Dnia Życzliwości oraz Dnia Praw Dziecka.</a:t>
            </a:r>
          </a:p>
          <a:p>
            <a:pPr lvl="0"/>
            <a:r>
              <a:rPr lang="pl-PL" sz="2600" dirty="0" smtClean="0"/>
              <a:t>Udział w programie </a:t>
            </a:r>
            <a:r>
              <a:rPr lang="pl-PL" sz="2600" dirty="0" err="1" smtClean="0"/>
              <a:t>psychoedukacyjnym</a:t>
            </a:r>
            <a:r>
              <a:rPr lang="pl-PL" sz="2600" dirty="0" smtClean="0"/>
              <a:t> „Podaruj chwilę”</a:t>
            </a:r>
          </a:p>
          <a:p>
            <a:pPr lvl="0"/>
            <a:r>
              <a:rPr lang="pl-PL" sz="2600" dirty="0" smtClean="0"/>
              <a:t>Realizacja corocznych, szkolnych projektów </a:t>
            </a:r>
            <a:r>
              <a:rPr lang="pl-PL" sz="2600" dirty="0" err="1" smtClean="0"/>
              <a:t>psychoedukacyjnych</a:t>
            </a:r>
            <a:r>
              <a:rPr lang="pl-PL" sz="2600" dirty="0" smtClean="0"/>
              <a:t>: np.„Wprost na most”, „</a:t>
            </a:r>
            <a:r>
              <a:rPr lang="pl-PL" sz="2600" dirty="0" err="1" smtClean="0"/>
              <a:t>Coolturalni</a:t>
            </a:r>
            <a:r>
              <a:rPr lang="pl-PL" sz="2600" dirty="0" smtClean="0"/>
              <a:t> są fajni”.</a:t>
            </a:r>
          </a:p>
          <a:p>
            <a:r>
              <a:rPr lang="pl-PL" sz="2600" dirty="0" smtClean="0"/>
              <a:t> Realizacja strategii kierowania zachowaniami „Gra w Dobre Zachowania”</a:t>
            </a:r>
          </a:p>
          <a:p>
            <a:pPr lvl="0">
              <a:buNone/>
            </a:pPr>
            <a:endParaRPr lang="pl-PL" sz="2600" dirty="0" smtClean="0"/>
          </a:p>
          <a:p>
            <a:pPr lvl="0"/>
            <a:endParaRPr lang="pl-PL" sz="2600" dirty="0" smtClean="0"/>
          </a:p>
          <a:p>
            <a:pPr lvl="0">
              <a:buNone/>
            </a:pPr>
            <a:endParaRPr lang="pl-PL" sz="2600" dirty="0" smtClean="0"/>
          </a:p>
          <a:p>
            <a:pPr lvl="0">
              <a:buNone/>
            </a:pPr>
            <a:endParaRPr lang="pl-PL" sz="2600" dirty="0" smtClean="0"/>
          </a:p>
          <a:p>
            <a:endParaRPr lang="pl-PL" dirty="0"/>
          </a:p>
        </p:txBody>
      </p:sp>
      <p:pic>
        <p:nvPicPr>
          <p:cNvPr id="4" name="Obraz 3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357166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/>
              <a:t>Szkolny Klub Wolontariatu</a:t>
            </a:r>
            <a:endParaRPr lang="pl-PL" sz="32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40386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az 7" descr="http://www.grabowiec.edu.pl/info/szkola_promujaca/promocja_zdrowi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357166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Strona internetowa\umieszczone na stronie\Aktywni w działaniu- wolontariat\IMG_36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71612"/>
            <a:ext cx="4038600" cy="1962087"/>
          </a:xfrm>
          <a:prstGeom prst="rect">
            <a:avLst/>
          </a:prstGeom>
          <a:noFill/>
        </p:spPr>
      </p:pic>
      <p:pic>
        <p:nvPicPr>
          <p:cNvPr id="7" name="Obraz 6" descr="C:\Strona internetowa\umieszczone na stronie\Światowy Dzień Wolontariusza\IMG_2289.jpg"/>
          <p:cNvPicPr/>
          <p:nvPr/>
        </p:nvPicPr>
        <p:blipFill>
          <a:blip r:embed="rId5"/>
          <a:srcRect t="14206"/>
          <a:stretch>
            <a:fillRect/>
          </a:stretch>
        </p:blipFill>
        <p:spPr bwMode="auto">
          <a:xfrm>
            <a:off x="4714876" y="3643314"/>
            <a:ext cx="407196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Strona internetowa\umieszczone na stronie\Półmaraton\IMG_1119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357694"/>
            <a:ext cx="4000528" cy="22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b="1" dirty="0" smtClean="0"/>
              <a:t>Dzień Praw Dziecka</a:t>
            </a:r>
            <a:br>
              <a:rPr lang="pl-PL" sz="3200" b="1" dirty="0" smtClean="0"/>
            </a:br>
            <a:r>
              <a:rPr lang="pl-PL" sz="3200" b="1" dirty="0" smtClean="0"/>
              <a:t>Dzień Życzliwości</a:t>
            </a:r>
            <a:endParaRPr lang="pl-PL" sz="3200" b="1" dirty="0"/>
          </a:p>
        </p:txBody>
      </p:sp>
      <p:pic>
        <p:nvPicPr>
          <p:cNvPr id="5" name="Obraz 4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357166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b="12451"/>
          <a:stretch>
            <a:fillRect/>
          </a:stretch>
        </p:blipFill>
        <p:spPr bwMode="auto">
          <a:xfrm>
            <a:off x="6500826" y="2500306"/>
            <a:ext cx="2318421" cy="404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ymbol zastępczy zawartości 6" descr="C:\Strona internetowa\umieszczone na stronie\Dzień Życzliwości i Praw Dziecka\IMG_20181120_093304a.jpg"/>
          <p:cNvPicPr>
            <a:picLocks noGrp="1"/>
          </p:cNvPicPr>
          <p:nvPr>
            <p:ph sz="half" idx="1"/>
          </p:nvPr>
        </p:nvPicPr>
        <p:blipFill>
          <a:blip r:embed="rId4"/>
          <a:srcRect t="37896" b="20464"/>
          <a:stretch>
            <a:fillRect/>
          </a:stretch>
        </p:blipFill>
        <p:spPr bwMode="auto">
          <a:xfrm>
            <a:off x="285720" y="1357298"/>
            <a:ext cx="592935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Strona internetowa\umieszczone na stronie\Dzień Życzliwości klasy starsze\IMG_203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786190"/>
            <a:ext cx="335758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Strona internetowa\umieszczone na stronie\Dzień Życzliwości klasy starsze\IMG_200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0" y="3857628"/>
            <a:ext cx="24288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600" b="1" dirty="0" smtClean="0"/>
              <a:t>Definicja Szkoły Promującej Zdrowie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572032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Szkoła Promująca Zdrowie tworzy warunki i podejmuje działania, które sprzyjają: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Dobremu samopoczuciu całej społeczności szkolnej.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Realizowaniu przez członków społeczności szkolnej działań na rzecz zdrowia własnego i innych ludzi oraz tworzenia zdrowego środowiska.</a:t>
            </a:r>
          </a:p>
          <a:p>
            <a:endParaRPr lang="pl-PL" dirty="0"/>
          </a:p>
        </p:txBody>
      </p:sp>
      <p:pic>
        <p:nvPicPr>
          <p:cNvPr id="4" name="Obraz 3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34" y="357166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b="1" dirty="0" smtClean="0"/>
              <a:t>Tydzień Dobrego Słowa</a:t>
            </a:r>
            <a:endParaRPr lang="pl-PL" sz="3200" b="1" dirty="0"/>
          </a:p>
        </p:txBody>
      </p:sp>
      <p:pic>
        <p:nvPicPr>
          <p:cNvPr id="5" name="Obraz 4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357166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Strona internetowa\umieszczone na stronie\Tydzień Dobrego Słowa\IMG_20190215_121117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625" y="1716970"/>
            <a:ext cx="4072506" cy="2283534"/>
          </a:xfrm>
          <a:prstGeom prst="rect">
            <a:avLst/>
          </a:prstGeom>
          <a:noFill/>
        </p:spPr>
      </p:pic>
      <p:pic>
        <p:nvPicPr>
          <p:cNvPr id="9" name="Obraz 8" descr="C:\Strona internetowa\umieszczone na stronie\Tydzień Dobrego Słowa\IMG_20190215_121040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214818"/>
            <a:ext cx="414340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ymbol zastępczy zawartości 9" descr="C:\Strona internetowa\umieszczone na stronie\Tydzień Dobrego Słowa\IMG_20190211_113903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714488"/>
            <a:ext cx="4038600" cy="226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C:\Strona internetowa\umieszczone na stronie\Tydzień Dobrego Słowa\IMG_20190211_1140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214818"/>
            <a:ext cx="392909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Podsumowanie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pl-PL" dirty="0" smtClean="0"/>
              <a:t>   Społeczność </a:t>
            </a:r>
            <a:r>
              <a:rPr lang="pl-PL" dirty="0" smtClean="0"/>
              <a:t>szkolna aktywnie uczestniczy w rozmaitych zadaniach związanych z edukacją prozdrowotną. Realizacja zamierzonych celów jest planowana i systematyczna, a przede wszystkim przynosi korzyści  w postaci zwiększenia świadomości zdrowotnej. Przyczynia się do kształtowania właściwych postaw i nawyków oraz szerzenia profilaktyki, co jest zgodne z założeniami SPZ.</a:t>
            </a:r>
            <a:endParaRPr lang="pl-PL" dirty="0"/>
          </a:p>
        </p:txBody>
      </p:sp>
      <p:pic>
        <p:nvPicPr>
          <p:cNvPr id="4" name="Obraz 3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72" y="214290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/>
              <a:t> </a:t>
            </a:r>
            <a:endParaRPr lang="pl-PL" sz="4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pl-PL" sz="6000" b="1" dirty="0" smtClean="0"/>
          </a:p>
          <a:p>
            <a:pPr algn="ctr">
              <a:buNone/>
            </a:pPr>
            <a:r>
              <a:rPr lang="pl-PL" sz="6000" b="1" dirty="0" smtClean="0"/>
              <a:t>Dziękujemy za uwagę </a:t>
            </a:r>
            <a:endParaRPr lang="pl-PL" sz="6000" dirty="0"/>
          </a:p>
        </p:txBody>
      </p:sp>
      <p:pic>
        <p:nvPicPr>
          <p:cNvPr id="4" name="Obraz 3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214290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600" b="1" dirty="0" smtClean="0"/>
              <a:t>Zakres podejmowanych działań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3600" dirty="0" smtClean="0"/>
              <a:t>Promocja zdrowego odżywiania</a:t>
            </a:r>
          </a:p>
          <a:p>
            <a:r>
              <a:rPr lang="pl-PL" sz="3600" dirty="0" smtClean="0"/>
              <a:t>Promowanie aktywności ruchowej i zdrowego stylu życia </a:t>
            </a:r>
          </a:p>
          <a:p>
            <a:r>
              <a:rPr lang="pl-PL" sz="3600" dirty="0" smtClean="0"/>
              <a:t>Bezpieczeństwo</a:t>
            </a:r>
          </a:p>
          <a:p>
            <a:r>
              <a:rPr lang="pl-PL" sz="3600" dirty="0" smtClean="0"/>
              <a:t>Edukacja zdrowotna </a:t>
            </a:r>
          </a:p>
          <a:p>
            <a:r>
              <a:rPr lang="pl-PL" sz="3600" dirty="0" smtClean="0"/>
              <a:t>Kształtowanie właściwych relacji międzyludzkich </a:t>
            </a:r>
          </a:p>
          <a:p>
            <a:endParaRPr lang="pl-PL" i="1" dirty="0" smtClean="0"/>
          </a:p>
          <a:p>
            <a:pPr>
              <a:buNone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endParaRPr lang="pl-PL" dirty="0"/>
          </a:p>
        </p:txBody>
      </p:sp>
      <p:pic>
        <p:nvPicPr>
          <p:cNvPr id="4" name="Obraz 3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34" y="285728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600" b="1" dirty="0" smtClean="0"/>
              <a:t>Promocja zdrowego odżywiania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l-PL" sz="2600" dirty="0" smtClean="0"/>
              <a:t>    </a:t>
            </a:r>
            <a:r>
              <a:rPr lang="pl-PL" dirty="0" smtClean="0"/>
              <a:t>W szkole są planowane i systematycznie realizowane różnorodne zajęcia edukacyjne mające na celu promowanie zdrowego odżywiania i wyrabianie właściwych nawyków żywieniowych. </a:t>
            </a:r>
          </a:p>
          <a:p>
            <a:pPr algn="just">
              <a:buNone/>
            </a:pPr>
            <a:r>
              <a:rPr lang="pl-PL" dirty="0" smtClean="0"/>
              <a:t>    Podejmowane działania są :</a:t>
            </a:r>
          </a:p>
          <a:p>
            <a:pPr algn="just"/>
            <a:r>
              <a:rPr lang="pl-PL" dirty="0" smtClean="0"/>
              <a:t>długofalowe, </a:t>
            </a:r>
          </a:p>
          <a:p>
            <a:pPr algn="just"/>
            <a:r>
              <a:rPr lang="pl-PL" dirty="0" smtClean="0"/>
              <a:t>cykliczne,</a:t>
            </a:r>
          </a:p>
          <a:p>
            <a:pPr algn="just"/>
            <a:r>
              <a:rPr lang="pl-PL" dirty="0" smtClean="0"/>
              <a:t>odpowiadające bieżącym potrzebom środowiska szkolnego.</a:t>
            </a:r>
          </a:p>
          <a:p>
            <a:pPr lvl="0"/>
            <a:endParaRPr lang="pl-PL" sz="1800" dirty="0" smtClean="0"/>
          </a:p>
          <a:p>
            <a:endParaRPr lang="pl-PL" sz="1800" dirty="0" smtClean="0"/>
          </a:p>
        </p:txBody>
      </p:sp>
      <p:pic>
        <p:nvPicPr>
          <p:cNvPr id="4" name="Obraz 3" descr="http://www.grabowiec.edu.pl/info/szkola_promujaca/promocja_zdrowi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357166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600" b="1" dirty="0" smtClean="0"/>
              <a:t>Udział w Programie „Śniadanie daje moc” : zajęcia edukacyjne, przygotowanie              </a:t>
            </a:r>
            <a:br>
              <a:rPr lang="pl-PL" sz="3600" b="1" dirty="0" smtClean="0"/>
            </a:br>
            <a:r>
              <a:rPr lang="pl-PL" sz="3600" b="1" dirty="0" smtClean="0"/>
              <a:t>zdrowych, klasowych śniadań.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20161108_09544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512422"/>
            <a:ext cx="4572000" cy="3796564"/>
          </a:xfrm>
        </p:spPr>
      </p:pic>
      <p:pic>
        <p:nvPicPr>
          <p:cNvPr id="8" name="Symbol zastępczy zawartości 7" descr="20161108_1319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1881"/>
          <a:stretch>
            <a:fillRect/>
          </a:stretch>
        </p:blipFill>
        <p:spPr>
          <a:xfrm>
            <a:off x="4714876" y="1643050"/>
            <a:ext cx="4038600" cy="2669031"/>
          </a:xfrm>
        </p:spPr>
      </p:pic>
      <p:pic>
        <p:nvPicPr>
          <p:cNvPr id="9" name="Symbol zastępczy zawartości 5" descr="20160930_0924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428530"/>
            <a:ext cx="4038600" cy="2429470"/>
          </a:xfrm>
          <a:prstGeom prst="rect">
            <a:avLst/>
          </a:prstGeom>
        </p:spPr>
      </p:pic>
      <p:pic>
        <p:nvPicPr>
          <p:cNvPr id="6" name="Obraz 5" descr="http://www.grabowiec.edu.pl/info/szkola_promujaca/promocja_zdrowi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357166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1143008"/>
          </a:xfrm>
        </p:spPr>
        <p:txBody>
          <a:bodyPr>
            <a:normAutofit fontScale="90000"/>
          </a:bodyPr>
          <a:lstStyle/>
          <a:p>
            <a:pPr lvl="0" algn="l"/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b="1" dirty="0" smtClean="0"/>
              <a:t>„Dzień jabłka” zajęcia edukacyjne </a:t>
            </a:r>
            <a:br>
              <a:rPr lang="pl-PL" sz="3600" b="1" dirty="0" smtClean="0"/>
            </a:br>
            <a:r>
              <a:rPr lang="pl-PL" sz="3600" b="1" dirty="0" smtClean="0"/>
              <a:t>w klasach I-III oraz gazetki tematyczne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/>
          </a:p>
        </p:txBody>
      </p:sp>
      <p:pic>
        <p:nvPicPr>
          <p:cNvPr id="7" name="Symbol zastępczy zawartości 6" descr="IMG_20180928_0944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428736"/>
            <a:ext cx="3500462" cy="2518190"/>
          </a:xfrm>
        </p:spPr>
      </p:pic>
      <p:pic>
        <p:nvPicPr>
          <p:cNvPr id="8" name="Symbol zastępczy zawartości 7" descr="20180928_1254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64935" y="2235864"/>
            <a:ext cx="4971843" cy="3786215"/>
          </a:xfrm>
        </p:spPr>
      </p:pic>
      <p:pic>
        <p:nvPicPr>
          <p:cNvPr id="5" name="Obraz 4" descr="http://www.grabowiec.edu.pl/info/szkola_promujaca/promocja_zdrowi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357166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://www.sp95.com.pl/uploads/modules/iceGallery/324_edb65cce3197e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4071942"/>
            <a:ext cx="3551999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Autofit/>
          </a:bodyPr>
          <a:lstStyle/>
          <a:p>
            <a:pPr algn="l"/>
            <a:r>
              <a:rPr lang="pl-PL" sz="3600" b="1" dirty="0" smtClean="0"/>
              <a:t>Przedstawienia i inscenizacje prezentowane uczniom, </a:t>
            </a:r>
            <a:br>
              <a:rPr lang="pl-PL" sz="3600" b="1" dirty="0" smtClean="0"/>
            </a:br>
            <a:r>
              <a:rPr lang="pl-PL" sz="3600" b="1" dirty="0" smtClean="0"/>
              <a:t>rodzicom i przedszkolakom</a:t>
            </a:r>
            <a:endParaRPr lang="pl-PL" sz="3600" b="1" dirty="0"/>
          </a:p>
        </p:txBody>
      </p:sp>
      <p:pic>
        <p:nvPicPr>
          <p:cNvPr id="8" name="Symbol zastępczy zawartości 7" descr="Zdjęcie0384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6314" y="2319245"/>
            <a:ext cx="4357686" cy="3681523"/>
          </a:xfrm>
        </p:spPr>
      </p:pic>
      <p:pic>
        <p:nvPicPr>
          <p:cNvPr id="6" name="Obraz 5" descr="http://www.grabowiec.edu.pl/info/szkola_promujaca/promocja_zdrowi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357166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 descr="C:\Rok szkolny 2018.2019\Szkoła Promująca Zdrowie\do spz zdjęcia\20161117_1107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" y="2357430"/>
            <a:ext cx="4764131" cy="3643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3600" b="1" dirty="0" smtClean="0"/>
              <a:t>Wystawy, gazetki, prezentacje, </a:t>
            </a:r>
            <a:br>
              <a:rPr lang="pl-PL" sz="3600" b="1" dirty="0" smtClean="0"/>
            </a:br>
            <a:r>
              <a:rPr lang="pl-PL" sz="3600" b="1" dirty="0" smtClean="0"/>
              <a:t>konkursy</a:t>
            </a:r>
            <a:endParaRPr lang="pl-PL" sz="3600" b="1" dirty="0"/>
          </a:p>
        </p:txBody>
      </p:sp>
      <p:pic>
        <p:nvPicPr>
          <p:cNvPr id="6" name="Symbol zastępczy zawartości 5" descr="20161107_1436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929190" y="4000504"/>
            <a:ext cx="4000528" cy="2571768"/>
          </a:xfrm>
        </p:spPr>
      </p:pic>
      <p:pic>
        <p:nvPicPr>
          <p:cNvPr id="7" name="Symbol zastępczy zawartości 6" descr="DSCN02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4286280" cy="2714643"/>
          </a:xfrm>
        </p:spPr>
      </p:pic>
      <p:pic>
        <p:nvPicPr>
          <p:cNvPr id="5" name="Obraz 4" descr="http://www.grabowiec.edu.pl/info/szkola_promujaca/promocja_zdrowi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214290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Strona internetowa\Festiwal zdrowia\IMG_20190325_155744.jpg"/>
          <p:cNvPicPr/>
          <p:nvPr/>
        </p:nvPicPr>
        <p:blipFill>
          <a:blip r:embed="rId5" cstate="print"/>
          <a:srcRect r="2726"/>
          <a:stretch>
            <a:fillRect/>
          </a:stretch>
        </p:blipFill>
        <p:spPr bwMode="auto">
          <a:xfrm>
            <a:off x="214282" y="4143380"/>
            <a:ext cx="450059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Rok szkolny 2018.2019\Szkoła Promująca Zdrowie\do spz zdjęcia\DSC_19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2203" y="1428736"/>
            <a:ext cx="4114795" cy="2314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518</Words>
  <PresentationFormat>Pokaz na ekranie (4:3)</PresentationFormat>
  <Paragraphs>110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Motyw pakietu Office</vt:lpstr>
      <vt:lpstr>Szkoła Podstawowa nr 95 w Krakowie</vt:lpstr>
      <vt:lpstr>Historia działań w ramach SzPZ</vt:lpstr>
      <vt:lpstr>Definicja Szkoły Promującej Zdrowie</vt:lpstr>
      <vt:lpstr>Zakres podejmowanych działań</vt:lpstr>
      <vt:lpstr>Promocja zdrowego odżywiania</vt:lpstr>
      <vt:lpstr>  Udział w Programie „Śniadanie daje moc” : zajęcia edukacyjne, przygotowanie               zdrowych, klasowych śniadań. </vt:lpstr>
      <vt:lpstr> „Dzień jabłka” zajęcia edukacyjne  w klasach I-III oraz gazetki tematyczne </vt:lpstr>
      <vt:lpstr>Przedstawienia i inscenizacje prezentowane uczniom,  rodzicom i przedszkolakom</vt:lpstr>
      <vt:lpstr>Wystawy, gazetki, prezentacje,  konkursy</vt:lpstr>
      <vt:lpstr> Realizacja szkolnego projektu edukacyjnego   „Wiem co jem - ale czy na pewno?” </vt:lpstr>
      <vt:lpstr>Promowanie aktywności  ruchowej i zdrowego stylu życia</vt:lpstr>
      <vt:lpstr>  Formy aktywnego spędzania czasu                            </vt:lpstr>
      <vt:lpstr>Zawody i turnieje sportowe  </vt:lpstr>
      <vt:lpstr>Wycieczki krajoznawcze</vt:lpstr>
      <vt:lpstr>Zielone szkoły</vt:lpstr>
      <vt:lpstr>Przejazdy rowerowe   </vt:lpstr>
      <vt:lpstr>Bezpieczeństwo</vt:lpstr>
      <vt:lpstr> Edukacja z zakresu bezpieczeństwa </vt:lpstr>
      <vt:lpstr>Spotkania z przedstawicielami Policji,  Straży Miejskiej i Straży Pożarnej</vt:lpstr>
      <vt:lpstr>Szkolenia z zakresu pierwszej  pomocy</vt:lpstr>
      <vt:lpstr> Edukacja zdrowotna  </vt:lpstr>
      <vt:lpstr> Działania z zakresu edukacja  zdrowotnej </vt:lpstr>
      <vt:lpstr>Edukacja ekologiczna </vt:lpstr>
      <vt:lpstr>Inscenizacje</vt:lpstr>
      <vt:lpstr>Warsztaty, wystawy</vt:lpstr>
      <vt:lpstr>Gazetki                </vt:lpstr>
      <vt:lpstr> Kształtowanie właściwych relacji  międzyludzkich  </vt:lpstr>
      <vt:lpstr>Szkolny Klub Wolontariatu</vt:lpstr>
      <vt:lpstr>Dzień Praw Dziecka Dzień Życzliwości</vt:lpstr>
      <vt:lpstr>Tydzień Dobrego Słowa</vt:lpstr>
      <vt:lpstr>Podsumowanie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nr 95 w Krakowie</dc:title>
  <dc:creator>Danusia</dc:creator>
  <cp:lastModifiedBy>Danusia</cp:lastModifiedBy>
  <cp:revision>39</cp:revision>
  <dcterms:created xsi:type="dcterms:W3CDTF">2019-02-18T18:40:58Z</dcterms:created>
  <dcterms:modified xsi:type="dcterms:W3CDTF">2019-04-28T15:03:29Z</dcterms:modified>
</cp:coreProperties>
</file>