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73"/>
  </p:notesMasterIdLst>
  <p:handoutMasterIdLst>
    <p:handoutMasterId r:id="rId74"/>
  </p:handoutMasterIdLst>
  <p:sldIdLst>
    <p:sldId id="256" r:id="rId3"/>
    <p:sldId id="257" r:id="rId4"/>
    <p:sldId id="258" r:id="rId5"/>
    <p:sldId id="267" r:id="rId6"/>
    <p:sldId id="274" r:id="rId7"/>
    <p:sldId id="294" r:id="rId8"/>
    <p:sldId id="280" r:id="rId9"/>
    <p:sldId id="268" r:id="rId10"/>
    <p:sldId id="282" r:id="rId11"/>
    <p:sldId id="269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60" r:id="rId23"/>
    <p:sldId id="262" r:id="rId24"/>
    <p:sldId id="295" r:id="rId25"/>
    <p:sldId id="296" r:id="rId26"/>
    <p:sldId id="297" r:id="rId27"/>
    <p:sldId id="298" r:id="rId28"/>
    <p:sldId id="299" r:id="rId29"/>
    <p:sldId id="301" r:id="rId30"/>
    <p:sldId id="302" r:id="rId31"/>
    <p:sldId id="304" r:id="rId32"/>
    <p:sldId id="303" r:id="rId33"/>
    <p:sldId id="263" r:id="rId34"/>
    <p:sldId id="305" r:id="rId35"/>
    <p:sldId id="306" r:id="rId36"/>
    <p:sldId id="307" r:id="rId37"/>
    <p:sldId id="308" r:id="rId38"/>
    <p:sldId id="272" r:id="rId39"/>
    <p:sldId id="309" r:id="rId40"/>
    <p:sldId id="310" r:id="rId41"/>
    <p:sldId id="311" r:id="rId42"/>
    <p:sldId id="312" r:id="rId43"/>
    <p:sldId id="313" r:id="rId44"/>
    <p:sldId id="315" r:id="rId45"/>
    <p:sldId id="314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277" r:id="rId70"/>
    <p:sldId id="273" r:id="rId71"/>
    <p:sldId id="27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990099"/>
    <a:srgbClr val="FF00FF"/>
    <a:srgbClr val="3333FF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 autoAdjust="0"/>
    <p:restoredTop sz="86410"/>
  </p:normalViewPr>
  <p:slideViewPr>
    <p:cSldViewPr>
      <p:cViewPr>
        <p:scale>
          <a:sx n="70" d="100"/>
          <a:sy n="70" d="100"/>
        </p:scale>
        <p:origin x="-1152" y="-16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46B9B-1C9D-4125-BB34-4F148646356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4614591-14F6-4666-85C9-70D7309CD844}">
      <dgm:prSet custT="1"/>
      <dgm:spPr/>
      <dgm:t>
        <a:bodyPr/>
        <a:lstStyle/>
        <a:p>
          <a:r>
            <a:rPr lang="pl-PL" sz="1800" b="1" dirty="0" smtClean="0"/>
            <a:t>na co dzień w pracy/szkole </a:t>
          </a:r>
        </a:p>
        <a:p>
          <a:r>
            <a:rPr lang="pl-PL" sz="1600" b="1" dirty="0" smtClean="0"/>
            <a:t>(szkoła to wasze pierwsze miejsce pracy!)</a:t>
          </a:r>
          <a:endParaRPr lang="pl-PL" sz="1800" b="1" dirty="0"/>
        </a:p>
      </dgm:t>
    </dgm:pt>
    <dgm:pt modelId="{11AF7977-1D6F-4A45-B3B1-28AB0274798B}" type="parTrans" cxnId="{4FD7D4AB-1EDB-4EF0-B63C-60E69FF99B7F}">
      <dgm:prSet/>
      <dgm:spPr/>
      <dgm:t>
        <a:bodyPr/>
        <a:lstStyle/>
        <a:p>
          <a:endParaRPr lang="pl-PL"/>
        </a:p>
      </dgm:t>
    </dgm:pt>
    <dgm:pt modelId="{55CFE2BA-11FE-4636-9503-76800ED2FD75}" type="sibTrans" cxnId="{4FD7D4AB-1EDB-4EF0-B63C-60E69FF99B7F}">
      <dgm:prSet/>
      <dgm:spPr/>
      <dgm:t>
        <a:bodyPr/>
        <a:lstStyle/>
        <a:p>
          <a:endParaRPr lang="pl-PL"/>
        </a:p>
      </dgm:t>
    </dgm:pt>
    <dgm:pt modelId="{014085FF-8990-473E-BEDE-CE7D048A0904}">
      <dgm:prSet/>
      <dgm:spPr/>
      <dgm:t>
        <a:bodyPr/>
        <a:lstStyle/>
        <a:p>
          <a:endParaRPr lang="pl-PL"/>
        </a:p>
      </dgm:t>
    </dgm:pt>
    <dgm:pt modelId="{39E1DB53-BC1F-4A11-B0D6-CF71EC142DC0}" type="parTrans" cxnId="{A34C5567-F314-4B5A-B551-839C093998F8}">
      <dgm:prSet/>
      <dgm:spPr/>
      <dgm:t>
        <a:bodyPr/>
        <a:lstStyle/>
        <a:p>
          <a:endParaRPr lang="pl-PL"/>
        </a:p>
      </dgm:t>
    </dgm:pt>
    <dgm:pt modelId="{9C9A6D87-1EC4-446E-AD23-7E8E61AC9701}" type="sibTrans" cxnId="{A34C5567-F314-4B5A-B551-839C093998F8}">
      <dgm:prSet/>
      <dgm:spPr/>
      <dgm:t>
        <a:bodyPr/>
        <a:lstStyle/>
        <a:p>
          <a:endParaRPr lang="pl-PL"/>
        </a:p>
      </dgm:t>
    </dgm:pt>
    <dgm:pt modelId="{9084931F-97BA-44BD-8B40-69D92952EBD9}">
      <dgm:prSet/>
      <dgm:spPr/>
      <dgm:t>
        <a:bodyPr/>
        <a:lstStyle/>
        <a:p>
          <a:endParaRPr lang="pl-PL"/>
        </a:p>
      </dgm:t>
    </dgm:pt>
    <dgm:pt modelId="{DE30457B-5A0F-4AA1-844F-1AF3CCEB3706}" type="parTrans" cxnId="{BBCB12CF-FBFC-4252-9102-4021F8E9C0B8}">
      <dgm:prSet/>
      <dgm:spPr/>
      <dgm:t>
        <a:bodyPr/>
        <a:lstStyle/>
        <a:p>
          <a:endParaRPr lang="pl-PL"/>
        </a:p>
      </dgm:t>
    </dgm:pt>
    <dgm:pt modelId="{B69FE715-3A16-4FAA-B733-466E20E2E575}" type="sibTrans" cxnId="{BBCB12CF-FBFC-4252-9102-4021F8E9C0B8}">
      <dgm:prSet/>
      <dgm:spPr/>
      <dgm:t>
        <a:bodyPr/>
        <a:lstStyle/>
        <a:p>
          <a:endParaRPr lang="pl-PL"/>
        </a:p>
      </dgm:t>
    </dgm:pt>
    <dgm:pt modelId="{71641FBC-D187-4CA4-B206-51AF79FCE99C}">
      <dgm:prSet/>
      <dgm:spPr/>
      <dgm:t>
        <a:bodyPr/>
        <a:lstStyle/>
        <a:p>
          <a:endParaRPr lang="pl-PL"/>
        </a:p>
      </dgm:t>
    </dgm:pt>
    <dgm:pt modelId="{1CDB6300-ABA0-49BA-8F11-90AE3932BC91}" type="parTrans" cxnId="{018A2584-7D12-42D0-8B0D-1EF3DBC0826F}">
      <dgm:prSet/>
      <dgm:spPr/>
      <dgm:t>
        <a:bodyPr/>
        <a:lstStyle/>
        <a:p>
          <a:endParaRPr lang="pl-PL"/>
        </a:p>
      </dgm:t>
    </dgm:pt>
    <dgm:pt modelId="{024D9087-BB4B-4FF5-ABA4-F7E4E4A52499}" type="sibTrans" cxnId="{018A2584-7D12-42D0-8B0D-1EF3DBC0826F}">
      <dgm:prSet/>
      <dgm:spPr/>
      <dgm:t>
        <a:bodyPr/>
        <a:lstStyle/>
        <a:p>
          <a:endParaRPr lang="pl-PL"/>
        </a:p>
      </dgm:t>
    </dgm:pt>
    <dgm:pt modelId="{C7076BB2-D3B2-4773-B029-E9E744615D8B}">
      <dgm:prSet/>
      <dgm:spPr/>
      <dgm:t>
        <a:bodyPr/>
        <a:lstStyle/>
        <a:p>
          <a:endParaRPr lang="pl-PL"/>
        </a:p>
      </dgm:t>
    </dgm:pt>
    <dgm:pt modelId="{C979F6AD-BAB4-48EA-BAFC-CCEECBE6F209}" type="parTrans" cxnId="{9109DE45-D5F5-490B-9C91-03C2BBF2E21D}">
      <dgm:prSet/>
      <dgm:spPr/>
      <dgm:t>
        <a:bodyPr/>
        <a:lstStyle/>
        <a:p>
          <a:endParaRPr lang="pl-PL"/>
        </a:p>
      </dgm:t>
    </dgm:pt>
    <dgm:pt modelId="{D25B8131-B486-458F-B3EA-0EA236887CCD}" type="sibTrans" cxnId="{9109DE45-D5F5-490B-9C91-03C2BBF2E21D}">
      <dgm:prSet/>
      <dgm:spPr/>
      <dgm:t>
        <a:bodyPr/>
        <a:lstStyle/>
        <a:p>
          <a:endParaRPr lang="pl-PL"/>
        </a:p>
      </dgm:t>
    </dgm:pt>
    <dgm:pt modelId="{4AA774B6-063E-448A-B12A-4F40CB45F38E}">
      <dgm:prSet/>
      <dgm:spPr/>
      <dgm:t>
        <a:bodyPr/>
        <a:lstStyle/>
        <a:p>
          <a:endParaRPr lang="pl-PL" dirty="0"/>
        </a:p>
      </dgm:t>
    </dgm:pt>
    <dgm:pt modelId="{67A6512F-E0A4-4F6B-8D1F-4DCF8D71CBC4}" type="parTrans" cxnId="{6FBFC368-23A1-4050-BE61-89A7CB1EED6C}">
      <dgm:prSet/>
      <dgm:spPr/>
      <dgm:t>
        <a:bodyPr/>
        <a:lstStyle/>
        <a:p>
          <a:endParaRPr lang="pl-PL"/>
        </a:p>
      </dgm:t>
    </dgm:pt>
    <dgm:pt modelId="{898B8260-BD9A-4921-BBB7-8E1065B5BB98}" type="sibTrans" cxnId="{6FBFC368-23A1-4050-BE61-89A7CB1EED6C}">
      <dgm:prSet/>
      <dgm:spPr/>
      <dgm:t>
        <a:bodyPr/>
        <a:lstStyle/>
        <a:p>
          <a:endParaRPr lang="pl-PL"/>
        </a:p>
      </dgm:t>
    </dgm:pt>
    <dgm:pt modelId="{49541117-FA81-42E9-86E9-0CF4765CF008}">
      <dgm:prSet/>
      <dgm:spPr/>
      <dgm:t>
        <a:bodyPr/>
        <a:lstStyle/>
        <a:p>
          <a:endParaRPr lang="pl-PL" dirty="0"/>
        </a:p>
      </dgm:t>
    </dgm:pt>
    <dgm:pt modelId="{9EC44D6B-1715-443B-8483-78B63F80BA60}" type="parTrans" cxnId="{4EC9598D-3406-4C86-9036-8D3387B1C252}">
      <dgm:prSet/>
      <dgm:spPr/>
      <dgm:t>
        <a:bodyPr/>
        <a:lstStyle/>
        <a:p>
          <a:endParaRPr lang="pl-PL"/>
        </a:p>
      </dgm:t>
    </dgm:pt>
    <dgm:pt modelId="{77F4CB7F-EE73-49B6-B3ED-FDFB17CEE618}" type="sibTrans" cxnId="{4EC9598D-3406-4C86-9036-8D3387B1C252}">
      <dgm:prSet/>
      <dgm:spPr/>
      <dgm:t>
        <a:bodyPr/>
        <a:lstStyle/>
        <a:p>
          <a:endParaRPr lang="pl-PL"/>
        </a:p>
      </dgm:t>
    </dgm:pt>
    <dgm:pt modelId="{10E97B76-0737-4EE2-9DC1-B0340612B74D}">
      <dgm:prSet custT="1"/>
      <dgm:spPr/>
      <dgm:t>
        <a:bodyPr/>
        <a:lstStyle/>
        <a:p>
          <a:pPr algn="ctr"/>
          <a:endParaRPr lang="pl-PL" sz="2400" b="1" dirty="0" smtClean="0"/>
        </a:p>
        <a:p>
          <a:pPr algn="ctr"/>
          <a:r>
            <a:rPr lang="pl-PL" sz="2400" b="1" dirty="0" smtClean="0"/>
            <a:t>zgodna z przyjętym </a:t>
          </a:r>
          <a:r>
            <a:rPr lang="pl-PL" sz="2400" b="1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dress</a:t>
          </a:r>
          <a:r>
            <a: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pl-PL" sz="2400" b="1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codem</a:t>
          </a:r>
          <a:r>
            <a:rPr lang="pl-PL" sz="2400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* </a:t>
          </a:r>
          <a:r>
            <a:rPr lang="pl-PL" sz="2400" b="1" dirty="0" smtClean="0"/>
            <a:t>(nasz szkolny jest zapisany w Statucie) </a:t>
          </a:r>
        </a:p>
        <a:p>
          <a:pPr algn="l"/>
          <a:r>
            <a:rPr lang="pl-PL" sz="1400" b="0" i="0" dirty="0" smtClean="0"/>
            <a:t>* zbiór zasad, dotyczących odpowiedniego dopasowania ubioru do okazji</a:t>
          </a:r>
          <a:endParaRPr lang="pl-PL" sz="1400" b="1" dirty="0"/>
        </a:p>
      </dgm:t>
    </dgm:pt>
    <dgm:pt modelId="{F02AF7F1-C2E4-4EBA-B26A-B70257DA3197}" type="parTrans" cxnId="{4FEDE956-FA91-4BC9-ABDD-164339F86A2C}">
      <dgm:prSet/>
      <dgm:spPr/>
      <dgm:t>
        <a:bodyPr/>
        <a:lstStyle/>
        <a:p>
          <a:endParaRPr lang="pl-PL"/>
        </a:p>
      </dgm:t>
    </dgm:pt>
    <dgm:pt modelId="{6D30313B-20A0-4538-9724-E359DC1A6290}" type="sibTrans" cxnId="{4FEDE956-FA91-4BC9-ABDD-164339F86A2C}">
      <dgm:prSet/>
      <dgm:spPr/>
      <dgm:t>
        <a:bodyPr/>
        <a:lstStyle/>
        <a:p>
          <a:endParaRPr lang="pl-PL"/>
        </a:p>
      </dgm:t>
    </dgm:pt>
    <dgm:pt modelId="{D9015F86-A900-48E0-BE82-A42B273184E1}">
      <dgm:prSet custT="1"/>
      <dgm:spPr/>
      <dgm:t>
        <a:bodyPr/>
        <a:lstStyle/>
        <a:p>
          <a:r>
            <a:rPr lang="pl-PL" sz="2400" b="1" dirty="0" smtClean="0"/>
            <a:t>zbyt krótkie czy zbyt obcisłe stroje w miejscu pracy są niestosowne </a:t>
          </a:r>
          <a:endParaRPr lang="pl-PL" sz="2400" b="1" dirty="0"/>
        </a:p>
      </dgm:t>
    </dgm:pt>
    <dgm:pt modelId="{99551F8A-5FB2-480D-9089-BF3A69B9462F}" type="parTrans" cxnId="{664B9360-6C86-446E-98A4-1C4A3F9AD5A0}">
      <dgm:prSet/>
      <dgm:spPr/>
      <dgm:t>
        <a:bodyPr/>
        <a:lstStyle/>
        <a:p>
          <a:endParaRPr lang="pl-PL"/>
        </a:p>
      </dgm:t>
    </dgm:pt>
    <dgm:pt modelId="{B0EB6718-3641-45FB-A4E1-BCCD4A9A0A3E}" type="sibTrans" cxnId="{664B9360-6C86-446E-98A4-1C4A3F9AD5A0}">
      <dgm:prSet/>
      <dgm:spPr/>
      <dgm:t>
        <a:bodyPr/>
        <a:lstStyle/>
        <a:p>
          <a:endParaRPr lang="pl-PL"/>
        </a:p>
      </dgm:t>
    </dgm:pt>
    <dgm:pt modelId="{B6406055-20A1-4FF0-ACF9-637B474835A4}">
      <dgm:prSet custT="1"/>
      <dgm:spPr/>
      <dgm:t>
        <a:bodyPr/>
        <a:lstStyle/>
        <a:p>
          <a:r>
            <a:rPr lang="pl-PL" sz="2400" b="1" dirty="0" smtClean="0"/>
            <a:t>zbytnie odsłanianie ciała źle o nas świadczy (dekolty, ramiączka)</a:t>
          </a:r>
          <a:endParaRPr lang="pl-PL" sz="2400" b="1" dirty="0"/>
        </a:p>
      </dgm:t>
    </dgm:pt>
    <dgm:pt modelId="{AC864C7A-5778-46CB-B606-0EA81AD4A439}" type="parTrans" cxnId="{F275D282-A212-40A2-B411-EB1222E30617}">
      <dgm:prSet/>
      <dgm:spPr/>
      <dgm:t>
        <a:bodyPr/>
        <a:lstStyle/>
        <a:p>
          <a:endParaRPr lang="pl-PL"/>
        </a:p>
      </dgm:t>
    </dgm:pt>
    <dgm:pt modelId="{D3FB3588-5652-4CA3-845F-6D26E126DB43}" type="sibTrans" cxnId="{F275D282-A212-40A2-B411-EB1222E30617}">
      <dgm:prSet/>
      <dgm:spPr/>
      <dgm:t>
        <a:bodyPr/>
        <a:lstStyle/>
        <a:p>
          <a:endParaRPr lang="pl-PL"/>
        </a:p>
      </dgm:t>
    </dgm:pt>
    <dgm:pt modelId="{4B8794FB-4947-4636-A72B-74A920772E5D}">
      <dgm:prSet custT="1"/>
      <dgm:spPr/>
      <dgm:t>
        <a:bodyPr/>
        <a:lstStyle/>
        <a:p>
          <a:r>
            <a:rPr lang="pl-PL" sz="2400" b="1" dirty="0" smtClean="0"/>
            <a:t>jaskrawe kolory zarezerwujmy na "po pracy"/"po szkole"     </a:t>
          </a:r>
          <a:endParaRPr lang="pl-PL" sz="2400" b="1" dirty="0"/>
        </a:p>
      </dgm:t>
    </dgm:pt>
    <dgm:pt modelId="{1C307797-4333-4651-ADFD-0DC8E8AA69FE}" type="parTrans" cxnId="{12036816-8F58-4EC2-B5DE-8FA3C46A7F8F}">
      <dgm:prSet/>
      <dgm:spPr/>
      <dgm:t>
        <a:bodyPr/>
        <a:lstStyle/>
        <a:p>
          <a:endParaRPr lang="pl-PL"/>
        </a:p>
      </dgm:t>
    </dgm:pt>
    <dgm:pt modelId="{045BBD7A-A477-478C-820B-6D5EE756016D}" type="sibTrans" cxnId="{12036816-8F58-4EC2-B5DE-8FA3C46A7F8F}">
      <dgm:prSet/>
      <dgm:spPr/>
      <dgm:t>
        <a:bodyPr/>
        <a:lstStyle/>
        <a:p>
          <a:endParaRPr lang="pl-PL"/>
        </a:p>
      </dgm:t>
    </dgm:pt>
    <dgm:pt modelId="{89E01D6C-679E-4B9F-9671-4904D2D36208}" type="pres">
      <dgm:prSet presAssocID="{FA746B9B-1C9D-4125-BB34-4F148646356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B3EC75-CE62-438F-8CD8-E4E3D7AC4FDF}" type="pres">
      <dgm:prSet presAssocID="{FA746B9B-1C9D-4125-BB34-4F1486463564}" presName="matrix" presStyleCnt="0"/>
      <dgm:spPr/>
    </dgm:pt>
    <dgm:pt modelId="{9199A45D-04BF-475A-AD0E-1AEC883DBEF9}" type="pres">
      <dgm:prSet presAssocID="{FA746B9B-1C9D-4125-BB34-4F1486463564}" presName="tile1" presStyleLbl="node1" presStyleIdx="0" presStyleCnt="4" custScaleY="108881" custLinFactNeighborY="2136"/>
      <dgm:spPr/>
      <dgm:t>
        <a:bodyPr/>
        <a:lstStyle/>
        <a:p>
          <a:endParaRPr lang="pl-PL"/>
        </a:p>
      </dgm:t>
    </dgm:pt>
    <dgm:pt modelId="{F886258A-9AD0-42AC-B916-E205DE483D91}" type="pres">
      <dgm:prSet presAssocID="{FA746B9B-1C9D-4125-BB34-4F148646356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0B3F7F-EA0D-4682-9487-7EF7DA665E10}" type="pres">
      <dgm:prSet presAssocID="{FA746B9B-1C9D-4125-BB34-4F1486463564}" presName="tile2" presStyleLbl="node1" presStyleIdx="1" presStyleCnt="4" custScaleY="108128" custLinFactNeighborX="976" custLinFactNeighborY="1844"/>
      <dgm:spPr/>
      <dgm:t>
        <a:bodyPr/>
        <a:lstStyle/>
        <a:p>
          <a:endParaRPr lang="pl-PL"/>
        </a:p>
      </dgm:t>
    </dgm:pt>
    <dgm:pt modelId="{598BD439-DD1C-4A31-BDBF-C4FF1B92F855}" type="pres">
      <dgm:prSet presAssocID="{FA746B9B-1C9D-4125-BB34-4F148646356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58BDA7-11E4-4D85-BCDC-DE01161F0E97}" type="pres">
      <dgm:prSet presAssocID="{FA746B9B-1C9D-4125-BB34-4F1486463564}" presName="tile3" presStyleLbl="node1" presStyleIdx="2" presStyleCnt="4"/>
      <dgm:spPr/>
      <dgm:t>
        <a:bodyPr/>
        <a:lstStyle/>
        <a:p>
          <a:endParaRPr lang="pl-PL"/>
        </a:p>
      </dgm:t>
    </dgm:pt>
    <dgm:pt modelId="{EBD918B7-9A5A-4B1B-93D5-B21429FE5E56}" type="pres">
      <dgm:prSet presAssocID="{FA746B9B-1C9D-4125-BB34-4F148646356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88DCD4-F829-4E08-A13E-5DFB600E4603}" type="pres">
      <dgm:prSet presAssocID="{FA746B9B-1C9D-4125-BB34-4F1486463564}" presName="tile4" presStyleLbl="node1" presStyleIdx="3" presStyleCnt="4"/>
      <dgm:spPr/>
      <dgm:t>
        <a:bodyPr/>
        <a:lstStyle/>
        <a:p>
          <a:endParaRPr lang="pl-PL"/>
        </a:p>
      </dgm:t>
    </dgm:pt>
    <dgm:pt modelId="{7E6A347B-4EC0-4DF9-98AE-50C046F17BC4}" type="pres">
      <dgm:prSet presAssocID="{FA746B9B-1C9D-4125-BB34-4F148646356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CCD9F8-B16F-46EC-9775-8187983A6DE9}" type="pres">
      <dgm:prSet presAssocID="{FA746B9B-1C9D-4125-BB34-4F148646356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57891D4B-BDFD-40E3-A1EA-E1FE3C755CE1}" type="presOf" srcId="{D9015F86-A900-48E0-BE82-A42B273184E1}" destId="{598BD439-DD1C-4A31-BDBF-C4FF1B92F855}" srcOrd="1" destOrd="0" presId="urn:microsoft.com/office/officeart/2005/8/layout/matrix1"/>
    <dgm:cxn modelId="{8605113C-1788-45B5-9FED-930E02616903}" type="presOf" srcId="{10E97B76-0737-4EE2-9DC1-B0340612B74D}" destId="{9199A45D-04BF-475A-AD0E-1AEC883DBEF9}" srcOrd="0" destOrd="0" presId="urn:microsoft.com/office/officeart/2005/8/layout/matrix1"/>
    <dgm:cxn modelId="{4FD7D4AB-1EDB-4EF0-B63C-60E69FF99B7F}" srcId="{FA746B9B-1C9D-4125-BB34-4F1486463564}" destId="{14614591-14F6-4666-85C9-70D7309CD844}" srcOrd="0" destOrd="0" parTransId="{11AF7977-1D6F-4A45-B3B1-28AB0274798B}" sibTransId="{55CFE2BA-11FE-4636-9503-76800ED2FD75}"/>
    <dgm:cxn modelId="{F275D282-A212-40A2-B411-EB1222E30617}" srcId="{14614591-14F6-4666-85C9-70D7309CD844}" destId="{B6406055-20A1-4FF0-ACF9-637B474835A4}" srcOrd="2" destOrd="0" parTransId="{AC864C7A-5778-46CB-B606-0EA81AD4A439}" sibTransId="{D3FB3588-5652-4CA3-845F-6D26E126DB43}"/>
    <dgm:cxn modelId="{E684F570-A2E2-487E-9582-7243745D3D2E}" type="presOf" srcId="{B6406055-20A1-4FF0-ACF9-637B474835A4}" destId="{8058BDA7-11E4-4D85-BCDC-DE01161F0E97}" srcOrd="0" destOrd="0" presId="urn:microsoft.com/office/officeart/2005/8/layout/matrix1"/>
    <dgm:cxn modelId="{A34C5567-F314-4B5A-B551-839C093998F8}" srcId="{FA746B9B-1C9D-4125-BB34-4F1486463564}" destId="{014085FF-8990-473E-BEDE-CE7D048A0904}" srcOrd="1" destOrd="0" parTransId="{39E1DB53-BC1F-4A11-B0D6-CF71EC142DC0}" sibTransId="{9C9A6D87-1EC4-446E-AD23-7E8E61AC9701}"/>
    <dgm:cxn modelId="{018A2584-7D12-42D0-8B0D-1EF3DBC0826F}" srcId="{FA746B9B-1C9D-4125-BB34-4F1486463564}" destId="{71641FBC-D187-4CA4-B206-51AF79FCE99C}" srcOrd="3" destOrd="0" parTransId="{1CDB6300-ABA0-49BA-8F11-90AE3932BC91}" sibTransId="{024D9087-BB4B-4FF5-ABA4-F7E4E4A52499}"/>
    <dgm:cxn modelId="{12036816-8F58-4EC2-B5DE-8FA3C46A7F8F}" srcId="{14614591-14F6-4666-85C9-70D7309CD844}" destId="{4B8794FB-4947-4636-A72B-74A920772E5D}" srcOrd="3" destOrd="0" parTransId="{1C307797-4333-4651-ADFD-0DC8E8AA69FE}" sibTransId="{045BBD7A-A477-478C-820B-6D5EE756016D}"/>
    <dgm:cxn modelId="{6FBFC368-23A1-4050-BE61-89A7CB1EED6C}" srcId="{FA746B9B-1C9D-4125-BB34-4F1486463564}" destId="{4AA774B6-063E-448A-B12A-4F40CB45F38E}" srcOrd="5" destOrd="0" parTransId="{67A6512F-E0A4-4F6B-8D1F-4DCF8D71CBC4}" sibTransId="{898B8260-BD9A-4921-BBB7-8E1065B5BB98}"/>
    <dgm:cxn modelId="{5F935D29-5290-4BB0-A3A4-88E14E0799D7}" type="presOf" srcId="{D9015F86-A900-48E0-BE82-A42B273184E1}" destId="{C90B3F7F-EA0D-4682-9487-7EF7DA665E10}" srcOrd="0" destOrd="0" presId="urn:microsoft.com/office/officeart/2005/8/layout/matrix1"/>
    <dgm:cxn modelId="{884629BA-D095-4C00-B1E8-BD62B252AEC9}" type="presOf" srcId="{FA746B9B-1C9D-4125-BB34-4F1486463564}" destId="{89E01D6C-679E-4B9F-9671-4904D2D36208}" srcOrd="0" destOrd="0" presId="urn:microsoft.com/office/officeart/2005/8/layout/matrix1"/>
    <dgm:cxn modelId="{9109DE45-D5F5-490B-9C91-03C2BBF2E21D}" srcId="{FA746B9B-1C9D-4125-BB34-4F1486463564}" destId="{C7076BB2-D3B2-4773-B029-E9E744615D8B}" srcOrd="4" destOrd="0" parTransId="{C979F6AD-BAB4-48EA-BAFC-CCEECBE6F209}" sibTransId="{D25B8131-B486-458F-B3EA-0EA236887CCD}"/>
    <dgm:cxn modelId="{D0447ABC-7D0D-4183-BB71-26455B86E97C}" type="presOf" srcId="{B6406055-20A1-4FF0-ACF9-637B474835A4}" destId="{EBD918B7-9A5A-4B1B-93D5-B21429FE5E56}" srcOrd="1" destOrd="0" presId="urn:microsoft.com/office/officeart/2005/8/layout/matrix1"/>
    <dgm:cxn modelId="{BBCB12CF-FBFC-4252-9102-4021F8E9C0B8}" srcId="{FA746B9B-1C9D-4125-BB34-4F1486463564}" destId="{9084931F-97BA-44BD-8B40-69D92952EBD9}" srcOrd="2" destOrd="0" parTransId="{DE30457B-5A0F-4AA1-844F-1AF3CCEB3706}" sibTransId="{B69FE715-3A16-4FAA-B733-466E20E2E575}"/>
    <dgm:cxn modelId="{3323D494-887D-4BAD-8C41-99E5D3117207}" type="presOf" srcId="{4B8794FB-4947-4636-A72B-74A920772E5D}" destId="{7B88DCD4-F829-4E08-A13E-5DFB600E4603}" srcOrd="0" destOrd="0" presId="urn:microsoft.com/office/officeart/2005/8/layout/matrix1"/>
    <dgm:cxn modelId="{2C112C0E-471B-4FB0-99FD-00405FB71735}" type="presOf" srcId="{4B8794FB-4947-4636-A72B-74A920772E5D}" destId="{7E6A347B-4EC0-4DF9-98AE-50C046F17BC4}" srcOrd="1" destOrd="0" presId="urn:microsoft.com/office/officeart/2005/8/layout/matrix1"/>
    <dgm:cxn modelId="{0E27FC1C-7EFB-4455-B6B2-8E4AFA90A333}" type="presOf" srcId="{14614591-14F6-4666-85C9-70D7309CD844}" destId="{E6CCD9F8-B16F-46EC-9775-8187983A6DE9}" srcOrd="0" destOrd="0" presId="urn:microsoft.com/office/officeart/2005/8/layout/matrix1"/>
    <dgm:cxn modelId="{4FEDE956-FA91-4BC9-ABDD-164339F86A2C}" srcId="{14614591-14F6-4666-85C9-70D7309CD844}" destId="{10E97B76-0737-4EE2-9DC1-B0340612B74D}" srcOrd="0" destOrd="0" parTransId="{F02AF7F1-C2E4-4EBA-B26A-B70257DA3197}" sibTransId="{6D30313B-20A0-4538-9724-E359DC1A6290}"/>
    <dgm:cxn modelId="{4EC9598D-3406-4C86-9036-8D3387B1C252}" srcId="{FA746B9B-1C9D-4125-BB34-4F1486463564}" destId="{49541117-FA81-42E9-86E9-0CF4765CF008}" srcOrd="6" destOrd="0" parTransId="{9EC44D6B-1715-443B-8483-78B63F80BA60}" sibTransId="{77F4CB7F-EE73-49B6-B3ED-FDFB17CEE618}"/>
    <dgm:cxn modelId="{664B9360-6C86-446E-98A4-1C4A3F9AD5A0}" srcId="{14614591-14F6-4666-85C9-70D7309CD844}" destId="{D9015F86-A900-48E0-BE82-A42B273184E1}" srcOrd="1" destOrd="0" parTransId="{99551F8A-5FB2-480D-9089-BF3A69B9462F}" sibTransId="{B0EB6718-3641-45FB-A4E1-BCCD4A9A0A3E}"/>
    <dgm:cxn modelId="{CFE8A4B0-937D-424A-9939-09DF987E9875}" type="presOf" srcId="{10E97B76-0737-4EE2-9DC1-B0340612B74D}" destId="{F886258A-9AD0-42AC-B916-E205DE483D91}" srcOrd="1" destOrd="0" presId="urn:microsoft.com/office/officeart/2005/8/layout/matrix1"/>
    <dgm:cxn modelId="{52833ABA-0D1F-4EE0-A381-6451AE91B9A5}" type="presParOf" srcId="{89E01D6C-679E-4B9F-9671-4904D2D36208}" destId="{0CB3EC75-CE62-438F-8CD8-E4E3D7AC4FDF}" srcOrd="0" destOrd="0" presId="urn:microsoft.com/office/officeart/2005/8/layout/matrix1"/>
    <dgm:cxn modelId="{BA3AFCEE-2EA8-42EC-99ED-F2B159AD62F0}" type="presParOf" srcId="{0CB3EC75-CE62-438F-8CD8-E4E3D7AC4FDF}" destId="{9199A45D-04BF-475A-AD0E-1AEC883DBEF9}" srcOrd="0" destOrd="0" presId="urn:microsoft.com/office/officeart/2005/8/layout/matrix1"/>
    <dgm:cxn modelId="{C539D15A-EF64-4CD5-9DC6-9FEAFD7EC8E7}" type="presParOf" srcId="{0CB3EC75-CE62-438F-8CD8-E4E3D7AC4FDF}" destId="{F886258A-9AD0-42AC-B916-E205DE483D91}" srcOrd="1" destOrd="0" presId="urn:microsoft.com/office/officeart/2005/8/layout/matrix1"/>
    <dgm:cxn modelId="{A00DC035-D0FE-4667-B86A-DD21F8C07C1C}" type="presParOf" srcId="{0CB3EC75-CE62-438F-8CD8-E4E3D7AC4FDF}" destId="{C90B3F7F-EA0D-4682-9487-7EF7DA665E10}" srcOrd="2" destOrd="0" presId="urn:microsoft.com/office/officeart/2005/8/layout/matrix1"/>
    <dgm:cxn modelId="{BC88A6E6-8256-465D-A29B-08227CEB5AB5}" type="presParOf" srcId="{0CB3EC75-CE62-438F-8CD8-E4E3D7AC4FDF}" destId="{598BD439-DD1C-4A31-BDBF-C4FF1B92F855}" srcOrd="3" destOrd="0" presId="urn:microsoft.com/office/officeart/2005/8/layout/matrix1"/>
    <dgm:cxn modelId="{227CF605-304A-4033-86A6-7EBD4E925D1B}" type="presParOf" srcId="{0CB3EC75-CE62-438F-8CD8-E4E3D7AC4FDF}" destId="{8058BDA7-11E4-4D85-BCDC-DE01161F0E97}" srcOrd="4" destOrd="0" presId="urn:microsoft.com/office/officeart/2005/8/layout/matrix1"/>
    <dgm:cxn modelId="{7DCA440F-BF0D-4C1F-A531-9E1A0AC8E506}" type="presParOf" srcId="{0CB3EC75-CE62-438F-8CD8-E4E3D7AC4FDF}" destId="{EBD918B7-9A5A-4B1B-93D5-B21429FE5E56}" srcOrd="5" destOrd="0" presId="urn:microsoft.com/office/officeart/2005/8/layout/matrix1"/>
    <dgm:cxn modelId="{B46A448B-ED9D-4592-9647-4612EE87BB54}" type="presParOf" srcId="{0CB3EC75-CE62-438F-8CD8-E4E3D7AC4FDF}" destId="{7B88DCD4-F829-4E08-A13E-5DFB600E4603}" srcOrd="6" destOrd="0" presId="urn:microsoft.com/office/officeart/2005/8/layout/matrix1"/>
    <dgm:cxn modelId="{69C45ECF-38C8-486D-9219-AEBB5A041F01}" type="presParOf" srcId="{0CB3EC75-CE62-438F-8CD8-E4E3D7AC4FDF}" destId="{7E6A347B-4EC0-4DF9-98AE-50C046F17BC4}" srcOrd="7" destOrd="0" presId="urn:microsoft.com/office/officeart/2005/8/layout/matrix1"/>
    <dgm:cxn modelId="{66874CB6-903D-472B-B2F6-CDA9007DEA20}" type="presParOf" srcId="{89E01D6C-679E-4B9F-9671-4904D2D36208}" destId="{E6CCD9F8-B16F-46EC-9775-8187983A6D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C067DA-6212-467A-8AED-B139A08550D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4C0CE1-7C88-4675-A4FE-5928857DBFA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pl-PL" sz="2000" dirty="0" smtClean="0">
              <a:solidFill>
                <a:schemeClr val="tx1"/>
              </a:solidFill>
            </a:rPr>
            <a:t>obowiązuje </a:t>
          </a:r>
          <a:r>
            <a:rPr lang="pl-PL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STRÓJ GALOWY </a:t>
          </a:r>
          <a:endParaRPr lang="pl-PL" sz="2000" b="1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3BAC0-8C26-4E4C-BF3D-F028F06312ED}" type="parTrans" cxnId="{2B993C37-168A-4F71-82BD-2D6FD647784B}">
      <dgm:prSet/>
      <dgm:spPr/>
      <dgm:t>
        <a:bodyPr/>
        <a:lstStyle/>
        <a:p>
          <a:endParaRPr lang="pl-PL" sz="2000"/>
        </a:p>
      </dgm:t>
    </dgm:pt>
    <dgm:pt modelId="{8A5B7883-9BC8-475A-B48E-5E23D7B30CCA}" type="sibTrans" cxnId="{2B993C37-168A-4F71-82BD-2D6FD647784B}">
      <dgm:prSet custT="1"/>
      <dgm:spPr/>
      <dgm:t>
        <a:bodyPr/>
        <a:lstStyle/>
        <a:p>
          <a:endParaRPr lang="pl-PL" sz="2000"/>
        </a:p>
      </dgm:t>
    </dgm:pt>
    <dgm:pt modelId="{C9822C7E-7887-48BA-8598-080D02D49E2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pl-PL" sz="2000" dirty="0" smtClean="0">
              <a:solidFill>
                <a:schemeClr val="tx1"/>
              </a:solidFill>
            </a:rPr>
            <a:t>strój galowy jest bardzo ściśle zdefiniowany - to biała bluzka/koszula, czarny lub granatowy </a:t>
          </a:r>
          <a:r>
            <a:rPr lang="pl-PL" sz="2000" smtClean="0">
              <a:solidFill>
                <a:schemeClr val="tx1"/>
              </a:solidFill>
            </a:rPr>
            <a:t>dół (długie spodnie </a:t>
          </a:r>
          <a:r>
            <a:rPr lang="pl-PL" sz="2000" dirty="0" smtClean="0">
              <a:solidFill>
                <a:schemeClr val="tx1"/>
              </a:solidFill>
            </a:rPr>
            <a:t>lub spódnica)</a:t>
          </a:r>
          <a:endParaRPr lang="pl-PL" sz="2000" dirty="0">
            <a:solidFill>
              <a:schemeClr val="tx1"/>
            </a:solidFill>
          </a:endParaRPr>
        </a:p>
      </dgm:t>
    </dgm:pt>
    <dgm:pt modelId="{5AB29D66-46DB-4A4F-BDB4-4C77C67A0313}" type="parTrans" cxnId="{B76F0D16-8A33-42B0-853E-5E9D1410E7D7}">
      <dgm:prSet/>
      <dgm:spPr/>
      <dgm:t>
        <a:bodyPr/>
        <a:lstStyle/>
        <a:p>
          <a:endParaRPr lang="pl-PL" sz="2000"/>
        </a:p>
      </dgm:t>
    </dgm:pt>
    <dgm:pt modelId="{B19D8682-053F-4455-9C75-8B48F6CC413C}" type="sibTrans" cxnId="{B76F0D16-8A33-42B0-853E-5E9D1410E7D7}">
      <dgm:prSet custT="1"/>
      <dgm:spPr/>
      <dgm:t>
        <a:bodyPr/>
        <a:lstStyle/>
        <a:p>
          <a:endParaRPr lang="pl-PL" sz="2000"/>
        </a:p>
      </dgm:t>
    </dgm:pt>
    <dgm:pt modelId="{99910677-F562-49FC-96AE-4933C2DAB444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pl-PL" sz="2000" dirty="0" smtClean="0">
              <a:solidFill>
                <a:schemeClr val="tx1"/>
              </a:solidFill>
            </a:rPr>
            <a:t>strojem galowym </a:t>
          </a:r>
          <a:r>
            <a:rPr lang="pl-PL" sz="2000" b="1" dirty="0" smtClean="0">
              <a:solidFill>
                <a:schemeClr val="tx1"/>
              </a:solidFill>
            </a:rPr>
            <a:t>NIE SĄ </a:t>
          </a:r>
          <a:r>
            <a:rPr lang="pl-PL" sz="2000" dirty="0" smtClean="0">
              <a:solidFill>
                <a:schemeClr val="tx1"/>
              </a:solidFill>
            </a:rPr>
            <a:t>jeansy</a:t>
          </a:r>
          <a:r>
            <a:rPr lang="pl-PL" sz="2000" b="1" dirty="0" smtClean="0">
              <a:solidFill>
                <a:schemeClr val="tx1"/>
              </a:solidFill>
            </a:rPr>
            <a:t> </a:t>
          </a:r>
          <a:r>
            <a:rPr lang="pl-PL" sz="2000" dirty="0" smtClean="0">
              <a:solidFill>
                <a:schemeClr val="tx1"/>
              </a:solidFill>
            </a:rPr>
            <a:t>czy</a:t>
          </a:r>
          <a:r>
            <a:rPr lang="pl-PL" sz="2000" b="1" dirty="0" smtClean="0">
              <a:solidFill>
                <a:schemeClr val="tx1"/>
              </a:solidFill>
            </a:rPr>
            <a:t> </a:t>
          </a:r>
          <a:r>
            <a:rPr lang="pl-PL" sz="2000" dirty="0" smtClean="0">
              <a:solidFill>
                <a:schemeClr val="tx1"/>
              </a:solidFill>
            </a:rPr>
            <a:t>zielone, eleganckie spodnie "w </a:t>
          </a:r>
          <a:r>
            <a:rPr lang="pl-PL" sz="2000" dirty="0" err="1" smtClean="0">
              <a:solidFill>
                <a:schemeClr val="tx1"/>
              </a:solidFill>
            </a:rPr>
            <a:t>kantkę</a:t>
          </a:r>
          <a:r>
            <a:rPr lang="pl-PL" sz="2000" dirty="0" smtClean="0">
              <a:solidFill>
                <a:schemeClr val="tx1"/>
              </a:solidFill>
            </a:rPr>
            <a:t>" (bo są zielone!) ani wytworna różowa sukienka.  </a:t>
          </a:r>
          <a:endParaRPr lang="pl-PL" sz="2000" dirty="0">
            <a:solidFill>
              <a:schemeClr val="tx1"/>
            </a:solidFill>
          </a:endParaRPr>
        </a:p>
      </dgm:t>
    </dgm:pt>
    <dgm:pt modelId="{1B69AB79-7C83-4419-83C0-84E460C78D15}" type="parTrans" cxnId="{B54CC1E5-5241-46C7-9153-17AE4C7403B3}">
      <dgm:prSet/>
      <dgm:spPr/>
      <dgm:t>
        <a:bodyPr/>
        <a:lstStyle/>
        <a:p>
          <a:endParaRPr lang="pl-PL" sz="2000"/>
        </a:p>
      </dgm:t>
    </dgm:pt>
    <dgm:pt modelId="{42B8CFB5-079C-42B2-9397-13A8488E4A73}" type="sibTrans" cxnId="{B54CC1E5-5241-46C7-9153-17AE4C7403B3}">
      <dgm:prSet custT="1"/>
      <dgm:spPr/>
      <dgm:t>
        <a:bodyPr/>
        <a:lstStyle/>
        <a:p>
          <a:endParaRPr lang="pl-PL" sz="2000"/>
        </a:p>
      </dgm:t>
    </dgm:pt>
    <dgm:pt modelId="{F728A2C7-FE06-47B8-A53E-4EA0EC451000}">
      <dgm:prSet custT="1"/>
      <dgm:spPr/>
      <dgm:t>
        <a:bodyPr/>
        <a:lstStyle/>
        <a:p>
          <a:pPr algn="r"/>
          <a:r>
            <a:rPr lang="pl-PL" sz="2000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UROCZYSTOŚCI OFICJALNE </a:t>
          </a:r>
        </a:p>
        <a:p>
          <a:pPr algn="r"/>
          <a:r>
            <a:rPr lang="pl-PL" sz="1600" dirty="0" smtClean="0"/>
            <a:t>(rozpoczęcie, zakończenie roku szkolnego; apele z okazji rocznic państwowych i in.)</a:t>
          </a:r>
          <a:endParaRPr lang="pl-PL" sz="1600" dirty="0"/>
        </a:p>
      </dgm:t>
    </dgm:pt>
    <dgm:pt modelId="{9B971100-0EE8-4982-92D4-B438970436C0}" type="sibTrans" cxnId="{94F43A86-C646-4B80-9993-D6E28994A43B}">
      <dgm:prSet custT="1"/>
      <dgm:spPr/>
      <dgm:t>
        <a:bodyPr/>
        <a:lstStyle/>
        <a:p>
          <a:endParaRPr lang="pl-PL" sz="2000"/>
        </a:p>
      </dgm:t>
    </dgm:pt>
    <dgm:pt modelId="{4543D6FE-2BB6-4445-BBBD-5C56F1D3E5B3}" type="parTrans" cxnId="{94F43A86-C646-4B80-9993-D6E28994A43B}">
      <dgm:prSet/>
      <dgm:spPr/>
      <dgm:t>
        <a:bodyPr/>
        <a:lstStyle/>
        <a:p>
          <a:endParaRPr lang="pl-PL" sz="2000"/>
        </a:p>
      </dgm:t>
    </dgm:pt>
    <dgm:pt modelId="{02640B10-E253-4905-911B-862066257148}" type="pres">
      <dgm:prSet presAssocID="{42C067DA-6212-467A-8AED-B139A08550D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80D2DAE-6CC2-4D67-9E00-3E79E9C17F31}" type="pres">
      <dgm:prSet presAssocID="{42C067DA-6212-467A-8AED-B139A08550D0}" presName="dummyMaxCanvas" presStyleCnt="0">
        <dgm:presLayoutVars/>
      </dgm:prSet>
      <dgm:spPr/>
    </dgm:pt>
    <dgm:pt modelId="{E0BEFBD9-05A9-41C0-AB49-B2442A35F07C}" type="pres">
      <dgm:prSet presAssocID="{42C067DA-6212-467A-8AED-B139A08550D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7C8ABB-8D6E-47EC-8586-6CF9289B0DE6}" type="pres">
      <dgm:prSet presAssocID="{42C067DA-6212-467A-8AED-B139A08550D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38F3A7-6F9C-4CD8-91D7-53E675237D17}" type="pres">
      <dgm:prSet presAssocID="{42C067DA-6212-467A-8AED-B139A08550D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888FF9-0CCA-4004-AA5D-5B89549440EB}" type="pres">
      <dgm:prSet presAssocID="{42C067DA-6212-467A-8AED-B139A08550D0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D62BDF-CC5C-459C-B63B-1DBE14180744}" type="pres">
      <dgm:prSet presAssocID="{42C067DA-6212-467A-8AED-B139A08550D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20CB8A-E961-4F52-B4D0-F964CC91AF60}" type="pres">
      <dgm:prSet presAssocID="{42C067DA-6212-467A-8AED-B139A08550D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29DEAF-F5C3-41CF-A7EB-E2107FAAFF02}" type="pres">
      <dgm:prSet presAssocID="{42C067DA-6212-467A-8AED-B139A08550D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DC6A1C-EC66-4344-8637-9A534A0CEB5E}" type="pres">
      <dgm:prSet presAssocID="{42C067DA-6212-467A-8AED-B139A08550D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425FB9-4113-40AF-BF04-C2DCE17C4F6F}" type="pres">
      <dgm:prSet presAssocID="{42C067DA-6212-467A-8AED-B139A08550D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0D3BF8-CC09-4553-9B06-BF2D862D2A5F}" type="pres">
      <dgm:prSet presAssocID="{42C067DA-6212-467A-8AED-B139A08550D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988BD8-935C-465E-93D6-0DA8F546D8D8}" type="pres">
      <dgm:prSet presAssocID="{42C067DA-6212-467A-8AED-B139A08550D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7B77CE-B4E8-4FF9-8678-404CB5F73F87}" type="presOf" srcId="{99910677-F562-49FC-96AE-4933C2DAB444}" destId="{CC888FF9-0CCA-4004-AA5D-5B89549440EB}" srcOrd="0" destOrd="0" presId="urn:microsoft.com/office/officeart/2005/8/layout/vProcess5"/>
    <dgm:cxn modelId="{8F51E0AF-C840-4A82-9CD0-722CE7611DCF}" type="presOf" srcId="{C9822C7E-7887-48BA-8598-080D02D49E2E}" destId="{E60D3BF8-CC09-4553-9B06-BF2D862D2A5F}" srcOrd="1" destOrd="0" presId="urn:microsoft.com/office/officeart/2005/8/layout/vProcess5"/>
    <dgm:cxn modelId="{46D64582-0F72-4A06-A46F-B7A92CC6A5DB}" type="presOf" srcId="{8A5B7883-9BC8-475A-B48E-5E23D7B30CCA}" destId="{2A20CB8A-E961-4F52-B4D0-F964CC91AF60}" srcOrd="0" destOrd="0" presId="urn:microsoft.com/office/officeart/2005/8/layout/vProcess5"/>
    <dgm:cxn modelId="{94F43A86-C646-4B80-9993-D6E28994A43B}" srcId="{42C067DA-6212-467A-8AED-B139A08550D0}" destId="{F728A2C7-FE06-47B8-A53E-4EA0EC451000}" srcOrd="0" destOrd="0" parTransId="{4543D6FE-2BB6-4445-BBBD-5C56F1D3E5B3}" sibTransId="{9B971100-0EE8-4982-92D4-B438970436C0}"/>
    <dgm:cxn modelId="{EE0D76CA-BB75-42B3-8260-86410C48EA7F}" type="presOf" srcId="{F728A2C7-FE06-47B8-A53E-4EA0EC451000}" destId="{E0BEFBD9-05A9-41C0-AB49-B2442A35F07C}" srcOrd="0" destOrd="0" presId="urn:microsoft.com/office/officeart/2005/8/layout/vProcess5"/>
    <dgm:cxn modelId="{1FB7858F-4B31-4DF8-B0B4-C9C85E136BC0}" type="presOf" srcId="{C9822C7E-7887-48BA-8598-080D02D49E2E}" destId="{B138F3A7-6F9C-4CD8-91D7-53E675237D17}" srcOrd="0" destOrd="0" presId="urn:microsoft.com/office/officeart/2005/8/layout/vProcess5"/>
    <dgm:cxn modelId="{5521ACF0-D0C8-4926-B673-E365823CE6E6}" type="presOf" srcId="{B19D8682-053F-4455-9C75-8B48F6CC413C}" destId="{3A29DEAF-F5C3-41CF-A7EB-E2107FAAFF02}" srcOrd="0" destOrd="0" presId="urn:microsoft.com/office/officeart/2005/8/layout/vProcess5"/>
    <dgm:cxn modelId="{B54CC1E5-5241-46C7-9153-17AE4C7403B3}" srcId="{42C067DA-6212-467A-8AED-B139A08550D0}" destId="{99910677-F562-49FC-96AE-4933C2DAB444}" srcOrd="3" destOrd="0" parTransId="{1B69AB79-7C83-4419-83C0-84E460C78D15}" sibTransId="{42B8CFB5-079C-42B2-9397-13A8488E4A73}"/>
    <dgm:cxn modelId="{2FBBE4BD-F690-4590-B39A-A87772A60AD3}" type="presOf" srcId="{624C0CE1-7C88-4675-A4FE-5928857DBFA6}" destId="{3C425FB9-4113-40AF-BF04-C2DCE17C4F6F}" srcOrd="1" destOrd="0" presId="urn:microsoft.com/office/officeart/2005/8/layout/vProcess5"/>
    <dgm:cxn modelId="{A0F78F79-26B0-4D4C-929F-D8A2303D932C}" type="presOf" srcId="{624C0CE1-7C88-4675-A4FE-5928857DBFA6}" destId="{117C8ABB-8D6E-47EC-8586-6CF9289B0DE6}" srcOrd="0" destOrd="0" presId="urn:microsoft.com/office/officeart/2005/8/layout/vProcess5"/>
    <dgm:cxn modelId="{41C3013E-5D03-414B-A89E-C2C6963DF5E4}" type="presOf" srcId="{F728A2C7-FE06-47B8-A53E-4EA0EC451000}" destId="{6CDC6A1C-EC66-4344-8637-9A534A0CEB5E}" srcOrd="1" destOrd="0" presId="urn:microsoft.com/office/officeart/2005/8/layout/vProcess5"/>
    <dgm:cxn modelId="{613BD45E-7300-4BA9-BD6B-5857D814AB7A}" type="presOf" srcId="{9B971100-0EE8-4982-92D4-B438970436C0}" destId="{CFD62BDF-CC5C-459C-B63B-1DBE14180744}" srcOrd="0" destOrd="0" presId="urn:microsoft.com/office/officeart/2005/8/layout/vProcess5"/>
    <dgm:cxn modelId="{16494373-0D86-4815-810E-D19EBA1D65E6}" type="presOf" srcId="{99910677-F562-49FC-96AE-4933C2DAB444}" destId="{1E988BD8-935C-465E-93D6-0DA8F546D8D8}" srcOrd="1" destOrd="0" presId="urn:microsoft.com/office/officeart/2005/8/layout/vProcess5"/>
    <dgm:cxn modelId="{D93E5278-9131-4B9F-87DD-770A2D6E7004}" type="presOf" srcId="{42C067DA-6212-467A-8AED-B139A08550D0}" destId="{02640B10-E253-4905-911B-862066257148}" srcOrd="0" destOrd="0" presId="urn:microsoft.com/office/officeart/2005/8/layout/vProcess5"/>
    <dgm:cxn modelId="{B76F0D16-8A33-42B0-853E-5E9D1410E7D7}" srcId="{42C067DA-6212-467A-8AED-B139A08550D0}" destId="{C9822C7E-7887-48BA-8598-080D02D49E2E}" srcOrd="2" destOrd="0" parTransId="{5AB29D66-46DB-4A4F-BDB4-4C77C67A0313}" sibTransId="{B19D8682-053F-4455-9C75-8B48F6CC413C}"/>
    <dgm:cxn modelId="{2B993C37-168A-4F71-82BD-2D6FD647784B}" srcId="{42C067DA-6212-467A-8AED-B139A08550D0}" destId="{624C0CE1-7C88-4675-A4FE-5928857DBFA6}" srcOrd="1" destOrd="0" parTransId="{A7B3BAC0-8C26-4E4C-BF3D-F028F06312ED}" sibTransId="{8A5B7883-9BC8-475A-B48E-5E23D7B30CCA}"/>
    <dgm:cxn modelId="{4D831766-9F73-4E42-B7A2-DA6314A77721}" type="presParOf" srcId="{02640B10-E253-4905-911B-862066257148}" destId="{A80D2DAE-6CC2-4D67-9E00-3E79E9C17F31}" srcOrd="0" destOrd="0" presId="urn:microsoft.com/office/officeart/2005/8/layout/vProcess5"/>
    <dgm:cxn modelId="{5DCDD8EC-E055-4E31-BE13-7ACE91D7BB91}" type="presParOf" srcId="{02640B10-E253-4905-911B-862066257148}" destId="{E0BEFBD9-05A9-41C0-AB49-B2442A35F07C}" srcOrd="1" destOrd="0" presId="urn:microsoft.com/office/officeart/2005/8/layout/vProcess5"/>
    <dgm:cxn modelId="{379A7EED-1D13-4628-A350-C17F5ADC3979}" type="presParOf" srcId="{02640B10-E253-4905-911B-862066257148}" destId="{117C8ABB-8D6E-47EC-8586-6CF9289B0DE6}" srcOrd="2" destOrd="0" presId="urn:microsoft.com/office/officeart/2005/8/layout/vProcess5"/>
    <dgm:cxn modelId="{C1A137C3-ACCD-4C42-B1FC-C1054DBB8318}" type="presParOf" srcId="{02640B10-E253-4905-911B-862066257148}" destId="{B138F3A7-6F9C-4CD8-91D7-53E675237D17}" srcOrd="3" destOrd="0" presId="urn:microsoft.com/office/officeart/2005/8/layout/vProcess5"/>
    <dgm:cxn modelId="{F0C51858-3060-46CC-BBE1-295B5DE49BB4}" type="presParOf" srcId="{02640B10-E253-4905-911B-862066257148}" destId="{CC888FF9-0CCA-4004-AA5D-5B89549440EB}" srcOrd="4" destOrd="0" presId="urn:microsoft.com/office/officeart/2005/8/layout/vProcess5"/>
    <dgm:cxn modelId="{6F93A578-F473-42A0-81BA-F19BCF4A3602}" type="presParOf" srcId="{02640B10-E253-4905-911B-862066257148}" destId="{CFD62BDF-CC5C-459C-B63B-1DBE14180744}" srcOrd="5" destOrd="0" presId="urn:microsoft.com/office/officeart/2005/8/layout/vProcess5"/>
    <dgm:cxn modelId="{E53188E4-FFDA-4F11-88CC-092A5F930BF2}" type="presParOf" srcId="{02640B10-E253-4905-911B-862066257148}" destId="{2A20CB8A-E961-4F52-B4D0-F964CC91AF60}" srcOrd="6" destOrd="0" presId="urn:microsoft.com/office/officeart/2005/8/layout/vProcess5"/>
    <dgm:cxn modelId="{312D0E57-B6DE-4844-8950-10482CACB978}" type="presParOf" srcId="{02640B10-E253-4905-911B-862066257148}" destId="{3A29DEAF-F5C3-41CF-A7EB-E2107FAAFF02}" srcOrd="7" destOrd="0" presId="urn:microsoft.com/office/officeart/2005/8/layout/vProcess5"/>
    <dgm:cxn modelId="{DBDAB738-B1E4-4230-AA73-A885ADF98AAD}" type="presParOf" srcId="{02640B10-E253-4905-911B-862066257148}" destId="{6CDC6A1C-EC66-4344-8637-9A534A0CEB5E}" srcOrd="8" destOrd="0" presId="urn:microsoft.com/office/officeart/2005/8/layout/vProcess5"/>
    <dgm:cxn modelId="{CB8429D8-B2E5-49E3-A943-7CEFF09BE226}" type="presParOf" srcId="{02640B10-E253-4905-911B-862066257148}" destId="{3C425FB9-4113-40AF-BF04-C2DCE17C4F6F}" srcOrd="9" destOrd="0" presId="urn:microsoft.com/office/officeart/2005/8/layout/vProcess5"/>
    <dgm:cxn modelId="{79FC75EF-FB1F-44CA-B6AE-1DF8134DEF38}" type="presParOf" srcId="{02640B10-E253-4905-911B-862066257148}" destId="{E60D3BF8-CC09-4553-9B06-BF2D862D2A5F}" srcOrd="10" destOrd="0" presId="urn:microsoft.com/office/officeart/2005/8/layout/vProcess5"/>
    <dgm:cxn modelId="{4B17AE91-51BF-4ACF-8735-5214C207C1C3}" type="presParOf" srcId="{02640B10-E253-4905-911B-862066257148}" destId="{1E988BD8-935C-465E-93D6-0DA8F546D8D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A9E2A-8504-4A56-9766-D4451246D2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E09901F-266B-479B-B5D5-E11C1A7B40A7}">
      <dgm:prSet custT="1"/>
      <dgm:spPr/>
      <dgm:t>
        <a:bodyPr/>
        <a:lstStyle/>
        <a:p>
          <a:r>
            <a:rPr lang="pl-PL" sz="3600" b="1" dirty="0" smtClean="0">
              <a:solidFill>
                <a:schemeClr val="accent1"/>
              </a:solidFill>
            </a:rPr>
            <a:t>INNE UROCZYSTOŚCI </a:t>
          </a:r>
          <a:endParaRPr lang="pl-PL" sz="3600" b="1" dirty="0">
            <a:solidFill>
              <a:schemeClr val="accent1"/>
            </a:solidFill>
          </a:endParaRPr>
        </a:p>
      </dgm:t>
    </dgm:pt>
    <dgm:pt modelId="{A2B8E09D-4EE2-46F0-8089-EEA7363D51BC}" type="parTrans" cxnId="{EBB03552-61D2-429F-9796-C6861E5079EA}">
      <dgm:prSet/>
      <dgm:spPr/>
      <dgm:t>
        <a:bodyPr/>
        <a:lstStyle/>
        <a:p>
          <a:endParaRPr lang="pl-PL"/>
        </a:p>
      </dgm:t>
    </dgm:pt>
    <dgm:pt modelId="{1A136F5C-05C3-44F6-ACA2-72B400CCA3BB}" type="sibTrans" cxnId="{EBB03552-61D2-429F-9796-C6861E5079EA}">
      <dgm:prSet/>
      <dgm:spPr/>
      <dgm:t>
        <a:bodyPr/>
        <a:lstStyle/>
        <a:p>
          <a:endParaRPr lang="pl-PL"/>
        </a:p>
      </dgm:t>
    </dgm:pt>
    <dgm:pt modelId="{0CE51B0F-732B-40C4-A255-EE80E59E314E}">
      <dgm:prSet custT="1"/>
      <dgm:spPr/>
      <dgm:t>
        <a:bodyPr/>
        <a:lstStyle/>
        <a:p>
          <a:r>
            <a:rPr lang="pl-PL" sz="2800" dirty="0" smtClean="0"/>
            <a:t>obowiązuje </a:t>
          </a:r>
          <a:r>
            <a:rPr lang="pl-PL" sz="2800" b="1" dirty="0" smtClean="0"/>
            <a:t>strój wizytowy</a:t>
          </a:r>
          <a:r>
            <a:rPr lang="pl-PL" sz="2800" dirty="0" smtClean="0"/>
            <a:t> </a:t>
          </a:r>
          <a:endParaRPr lang="pl-PL" sz="2800" dirty="0"/>
        </a:p>
      </dgm:t>
    </dgm:pt>
    <dgm:pt modelId="{D9B68BC6-B5BB-4521-A08D-0D8D21E33833}" type="parTrans" cxnId="{285F9FA3-111B-46D1-BB46-7663D9408335}">
      <dgm:prSet/>
      <dgm:spPr/>
      <dgm:t>
        <a:bodyPr/>
        <a:lstStyle/>
        <a:p>
          <a:endParaRPr lang="pl-PL"/>
        </a:p>
      </dgm:t>
    </dgm:pt>
    <dgm:pt modelId="{5C4EE8D1-8239-4BB9-A7B4-B6BC875E06E1}" type="sibTrans" cxnId="{285F9FA3-111B-46D1-BB46-7663D9408335}">
      <dgm:prSet/>
      <dgm:spPr/>
      <dgm:t>
        <a:bodyPr/>
        <a:lstStyle/>
        <a:p>
          <a:endParaRPr lang="pl-PL"/>
        </a:p>
      </dgm:t>
    </dgm:pt>
    <dgm:pt modelId="{FDFB49B8-3A27-4C2D-AA9A-8CB7EEEE612C}">
      <dgm:prSet custT="1"/>
      <dgm:spPr/>
      <dgm:t>
        <a:bodyPr/>
        <a:lstStyle/>
        <a:p>
          <a:r>
            <a:rPr lang="pl-PL" sz="2400" smtClean="0"/>
            <a:t>strój elegancki, odświętny; </a:t>
          </a:r>
          <a:endParaRPr lang="pl-PL" sz="2400" dirty="0"/>
        </a:p>
      </dgm:t>
    </dgm:pt>
    <dgm:pt modelId="{B5379122-48E1-4CA3-BEDF-B701EA695C56}" type="parTrans" cxnId="{4B79F67A-A198-4D4A-9821-FD82F9140C85}">
      <dgm:prSet/>
      <dgm:spPr/>
      <dgm:t>
        <a:bodyPr/>
        <a:lstStyle/>
        <a:p>
          <a:endParaRPr lang="pl-PL"/>
        </a:p>
      </dgm:t>
    </dgm:pt>
    <dgm:pt modelId="{D39987A9-0F53-4D9E-ACEC-41DD183BE114}" type="sibTrans" cxnId="{4B79F67A-A198-4D4A-9821-FD82F9140C85}">
      <dgm:prSet/>
      <dgm:spPr/>
      <dgm:t>
        <a:bodyPr/>
        <a:lstStyle/>
        <a:p>
          <a:endParaRPr lang="pl-PL"/>
        </a:p>
      </dgm:t>
    </dgm:pt>
    <dgm:pt modelId="{E29204E8-6FFD-4584-82F1-46004D3E4C94}">
      <dgm:prSet custT="1"/>
      <dgm:spPr/>
      <dgm:t>
        <a:bodyPr/>
        <a:lstStyle/>
        <a:p>
          <a:r>
            <a:rPr lang="pl-PL" sz="2400" dirty="0" smtClean="0"/>
            <a:t>nie ma ograniczeń kolorystycznych </a:t>
          </a:r>
          <a:r>
            <a:rPr lang="pl-PL" sz="2400" b="1" dirty="0" smtClean="0"/>
            <a:t>  </a:t>
          </a:r>
          <a:endParaRPr lang="pl-PL" sz="2400" dirty="0"/>
        </a:p>
      </dgm:t>
    </dgm:pt>
    <dgm:pt modelId="{76114754-8BC1-4867-A700-96E4CF92529F}" type="parTrans" cxnId="{ACC7853E-898D-47A1-A9AA-5E7F6E215EC1}">
      <dgm:prSet/>
      <dgm:spPr/>
      <dgm:t>
        <a:bodyPr/>
        <a:lstStyle/>
        <a:p>
          <a:endParaRPr lang="pl-PL"/>
        </a:p>
      </dgm:t>
    </dgm:pt>
    <dgm:pt modelId="{32695C6C-C2BF-4734-B122-DB7FF3A1A7C3}" type="sibTrans" cxnId="{ACC7853E-898D-47A1-A9AA-5E7F6E215EC1}">
      <dgm:prSet/>
      <dgm:spPr/>
      <dgm:t>
        <a:bodyPr/>
        <a:lstStyle/>
        <a:p>
          <a:endParaRPr lang="pl-PL"/>
        </a:p>
      </dgm:t>
    </dgm:pt>
    <dgm:pt modelId="{536270B9-DD02-4CB8-836C-2C26861E2CAC}" type="pres">
      <dgm:prSet presAssocID="{D2FA9E2A-8504-4A56-9766-D4451246D2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7E7FB1A-EC27-4B4F-A7B8-D9C2B54C0E1D}" type="pres">
      <dgm:prSet presAssocID="{3E09901F-266B-479B-B5D5-E11C1A7B40A7}" presName="circle1" presStyleLbl="node1" presStyleIdx="0" presStyleCnt="4"/>
      <dgm:spPr/>
    </dgm:pt>
    <dgm:pt modelId="{8558FA28-B52E-4F48-BB67-AAF054E11984}" type="pres">
      <dgm:prSet presAssocID="{3E09901F-266B-479B-B5D5-E11C1A7B40A7}" presName="space" presStyleCnt="0"/>
      <dgm:spPr/>
    </dgm:pt>
    <dgm:pt modelId="{FC85A2E1-4242-440F-8B13-D6CEA61B2F8A}" type="pres">
      <dgm:prSet presAssocID="{3E09901F-266B-479B-B5D5-E11C1A7B40A7}" presName="rect1" presStyleLbl="alignAcc1" presStyleIdx="0" presStyleCnt="4"/>
      <dgm:spPr/>
      <dgm:t>
        <a:bodyPr/>
        <a:lstStyle/>
        <a:p>
          <a:endParaRPr lang="pl-PL"/>
        </a:p>
      </dgm:t>
    </dgm:pt>
    <dgm:pt modelId="{2F6D1B93-A58B-4185-A120-19787181BE51}" type="pres">
      <dgm:prSet presAssocID="{0CE51B0F-732B-40C4-A255-EE80E59E314E}" presName="vertSpace2" presStyleLbl="node1" presStyleIdx="0" presStyleCnt="4"/>
      <dgm:spPr/>
    </dgm:pt>
    <dgm:pt modelId="{6EFFFE00-274D-4A36-9370-8655152A9965}" type="pres">
      <dgm:prSet presAssocID="{0CE51B0F-732B-40C4-A255-EE80E59E314E}" presName="circle2" presStyleLbl="node1" presStyleIdx="1" presStyleCnt="4"/>
      <dgm:spPr/>
    </dgm:pt>
    <dgm:pt modelId="{72C3AECB-4690-4918-B90A-BC02DAC031C2}" type="pres">
      <dgm:prSet presAssocID="{0CE51B0F-732B-40C4-A255-EE80E59E314E}" presName="rect2" presStyleLbl="alignAcc1" presStyleIdx="1" presStyleCnt="4"/>
      <dgm:spPr/>
      <dgm:t>
        <a:bodyPr/>
        <a:lstStyle/>
        <a:p>
          <a:endParaRPr lang="pl-PL"/>
        </a:p>
      </dgm:t>
    </dgm:pt>
    <dgm:pt modelId="{89910625-2553-4CB7-80F0-1C8D632F8C67}" type="pres">
      <dgm:prSet presAssocID="{FDFB49B8-3A27-4C2D-AA9A-8CB7EEEE612C}" presName="vertSpace3" presStyleLbl="node1" presStyleIdx="1" presStyleCnt="4"/>
      <dgm:spPr/>
    </dgm:pt>
    <dgm:pt modelId="{76ADA23A-6F7B-4443-AD4C-06A1AA8149FD}" type="pres">
      <dgm:prSet presAssocID="{FDFB49B8-3A27-4C2D-AA9A-8CB7EEEE612C}" presName="circle3" presStyleLbl="node1" presStyleIdx="2" presStyleCnt="4"/>
      <dgm:spPr/>
    </dgm:pt>
    <dgm:pt modelId="{C2141C10-AE37-48EB-A99A-FAC1FC60E507}" type="pres">
      <dgm:prSet presAssocID="{FDFB49B8-3A27-4C2D-AA9A-8CB7EEEE612C}" presName="rect3" presStyleLbl="alignAcc1" presStyleIdx="2" presStyleCnt="4"/>
      <dgm:spPr/>
      <dgm:t>
        <a:bodyPr/>
        <a:lstStyle/>
        <a:p>
          <a:endParaRPr lang="pl-PL"/>
        </a:p>
      </dgm:t>
    </dgm:pt>
    <dgm:pt modelId="{717EB85F-1529-423B-9187-AB6E0BD423B5}" type="pres">
      <dgm:prSet presAssocID="{E29204E8-6FFD-4584-82F1-46004D3E4C94}" presName="vertSpace4" presStyleLbl="node1" presStyleIdx="2" presStyleCnt="4"/>
      <dgm:spPr/>
    </dgm:pt>
    <dgm:pt modelId="{E8BD8541-7F44-4FBA-B091-8D48EE1AE824}" type="pres">
      <dgm:prSet presAssocID="{E29204E8-6FFD-4584-82F1-46004D3E4C94}" presName="circle4" presStyleLbl="node1" presStyleIdx="3" presStyleCnt="4"/>
      <dgm:spPr/>
    </dgm:pt>
    <dgm:pt modelId="{3CE86BF5-637B-4C1D-9771-4FEBA4F7E0C2}" type="pres">
      <dgm:prSet presAssocID="{E29204E8-6FFD-4584-82F1-46004D3E4C94}" presName="rect4" presStyleLbl="alignAcc1" presStyleIdx="3" presStyleCnt="4"/>
      <dgm:spPr/>
      <dgm:t>
        <a:bodyPr/>
        <a:lstStyle/>
        <a:p>
          <a:endParaRPr lang="pl-PL"/>
        </a:p>
      </dgm:t>
    </dgm:pt>
    <dgm:pt modelId="{2A2D612A-A8CA-4998-A0B4-8924E8EA6822}" type="pres">
      <dgm:prSet presAssocID="{3E09901F-266B-479B-B5D5-E11C1A7B40A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732F7D-5301-4E91-BD36-F9A98CDF08D0}" type="pres">
      <dgm:prSet presAssocID="{0CE51B0F-732B-40C4-A255-EE80E59E314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643FF0-B0A3-463A-87AF-65F86A005ED9}" type="pres">
      <dgm:prSet presAssocID="{FDFB49B8-3A27-4C2D-AA9A-8CB7EEEE612C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E940DD-DDAE-4DC5-8EFD-04CEB97EFBD2}" type="pres">
      <dgm:prSet presAssocID="{E29204E8-6FFD-4584-82F1-46004D3E4C9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5F9FA3-111B-46D1-BB46-7663D9408335}" srcId="{D2FA9E2A-8504-4A56-9766-D4451246D2D4}" destId="{0CE51B0F-732B-40C4-A255-EE80E59E314E}" srcOrd="1" destOrd="0" parTransId="{D9B68BC6-B5BB-4521-A08D-0D8D21E33833}" sibTransId="{5C4EE8D1-8239-4BB9-A7B4-B6BC875E06E1}"/>
    <dgm:cxn modelId="{318B4D5C-4900-4266-A0B1-5535A356C69C}" type="presOf" srcId="{D2FA9E2A-8504-4A56-9766-D4451246D2D4}" destId="{536270B9-DD02-4CB8-836C-2C26861E2CAC}" srcOrd="0" destOrd="0" presId="urn:microsoft.com/office/officeart/2005/8/layout/target3"/>
    <dgm:cxn modelId="{9180AA27-218B-4A20-9139-7F5546C7498F}" type="presOf" srcId="{E29204E8-6FFD-4584-82F1-46004D3E4C94}" destId="{3CE86BF5-637B-4C1D-9771-4FEBA4F7E0C2}" srcOrd="0" destOrd="0" presId="urn:microsoft.com/office/officeart/2005/8/layout/target3"/>
    <dgm:cxn modelId="{49DB4335-0EF7-4A99-8DC5-ADA6B8AFB075}" type="presOf" srcId="{E29204E8-6FFD-4584-82F1-46004D3E4C94}" destId="{CEE940DD-DDAE-4DC5-8EFD-04CEB97EFBD2}" srcOrd="1" destOrd="0" presId="urn:microsoft.com/office/officeart/2005/8/layout/target3"/>
    <dgm:cxn modelId="{F6636EA3-6946-447E-A1FD-0A40180F56DF}" type="presOf" srcId="{3E09901F-266B-479B-B5D5-E11C1A7B40A7}" destId="{2A2D612A-A8CA-4998-A0B4-8924E8EA6822}" srcOrd="1" destOrd="0" presId="urn:microsoft.com/office/officeart/2005/8/layout/target3"/>
    <dgm:cxn modelId="{7CCE68D0-4B48-4F23-A37F-AEE6963D8C82}" type="presOf" srcId="{FDFB49B8-3A27-4C2D-AA9A-8CB7EEEE612C}" destId="{82643FF0-B0A3-463A-87AF-65F86A005ED9}" srcOrd="1" destOrd="0" presId="urn:microsoft.com/office/officeart/2005/8/layout/target3"/>
    <dgm:cxn modelId="{282D1EBC-96BB-4DC2-8D03-F3783AE37B07}" type="presOf" srcId="{3E09901F-266B-479B-B5D5-E11C1A7B40A7}" destId="{FC85A2E1-4242-440F-8B13-D6CEA61B2F8A}" srcOrd="0" destOrd="0" presId="urn:microsoft.com/office/officeart/2005/8/layout/target3"/>
    <dgm:cxn modelId="{89148288-6AB2-4C73-A53B-857DA1F17F99}" type="presOf" srcId="{FDFB49B8-3A27-4C2D-AA9A-8CB7EEEE612C}" destId="{C2141C10-AE37-48EB-A99A-FAC1FC60E507}" srcOrd="0" destOrd="0" presId="urn:microsoft.com/office/officeart/2005/8/layout/target3"/>
    <dgm:cxn modelId="{BF947EA8-AEBD-4423-93E6-FF118EF1E757}" type="presOf" srcId="{0CE51B0F-732B-40C4-A255-EE80E59E314E}" destId="{72C3AECB-4690-4918-B90A-BC02DAC031C2}" srcOrd="0" destOrd="0" presId="urn:microsoft.com/office/officeart/2005/8/layout/target3"/>
    <dgm:cxn modelId="{4B79F67A-A198-4D4A-9821-FD82F9140C85}" srcId="{D2FA9E2A-8504-4A56-9766-D4451246D2D4}" destId="{FDFB49B8-3A27-4C2D-AA9A-8CB7EEEE612C}" srcOrd="2" destOrd="0" parTransId="{B5379122-48E1-4CA3-BEDF-B701EA695C56}" sibTransId="{D39987A9-0F53-4D9E-ACEC-41DD183BE114}"/>
    <dgm:cxn modelId="{ACC7853E-898D-47A1-A9AA-5E7F6E215EC1}" srcId="{D2FA9E2A-8504-4A56-9766-D4451246D2D4}" destId="{E29204E8-6FFD-4584-82F1-46004D3E4C94}" srcOrd="3" destOrd="0" parTransId="{76114754-8BC1-4867-A700-96E4CF92529F}" sibTransId="{32695C6C-C2BF-4734-B122-DB7FF3A1A7C3}"/>
    <dgm:cxn modelId="{B9E685A0-A34A-41EE-901B-BF800D7891AB}" type="presOf" srcId="{0CE51B0F-732B-40C4-A255-EE80E59E314E}" destId="{8F732F7D-5301-4E91-BD36-F9A98CDF08D0}" srcOrd="1" destOrd="0" presId="urn:microsoft.com/office/officeart/2005/8/layout/target3"/>
    <dgm:cxn modelId="{EBB03552-61D2-429F-9796-C6861E5079EA}" srcId="{D2FA9E2A-8504-4A56-9766-D4451246D2D4}" destId="{3E09901F-266B-479B-B5D5-E11C1A7B40A7}" srcOrd="0" destOrd="0" parTransId="{A2B8E09D-4EE2-46F0-8089-EEA7363D51BC}" sibTransId="{1A136F5C-05C3-44F6-ACA2-72B400CCA3BB}"/>
    <dgm:cxn modelId="{F80F3A51-848D-42EF-B06D-64E3C88B0AED}" type="presParOf" srcId="{536270B9-DD02-4CB8-836C-2C26861E2CAC}" destId="{97E7FB1A-EC27-4B4F-A7B8-D9C2B54C0E1D}" srcOrd="0" destOrd="0" presId="urn:microsoft.com/office/officeart/2005/8/layout/target3"/>
    <dgm:cxn modelId="{175183E2-70C6-4A1E-A271-8B1861CBA013}" type="presParOf" srcId="{536270B9-DD02-4CB8-836C-2C26861E2CAC}" destId="{8558FA28-B52E-4F48-BB67-AAF054E11984}" srcOrd="1" destOrd="0" presId="urn:microsoft.com/office/officeart/2005/8/layout/target3"/>
    <dgm:cxn modelId="{895E7238-C5F3-452D-BFBC-09751CA624C3}" type="presParOf" srcId="{536270B9-DD02-4CB8-836C-2C26861E2CAC}" destId="{FC85A2E1-4242-440F-8B13-D6CEA61B2F8A}" srcOrd="2" destOrd="0" presId="urn:microsoft.com/office/officeart/2005/8/layout/target3"/>
    <dgm:cxn modelId="{5ADFC63E-0C36-4AAC-B647-9780669BB530}" type="presParOf" srcId="{536270B9-DD02-4CB8-836C-2C26861E2CAC}" destId="{2F6D1B93-A58B-4185-A120-19787181BE51}" srcOrd="3" destOrd="0" presId="urn:microsoft.com/office/officeart/2005/8/layout/target3"/>
    <dgm:cxn modelId="{8B0D2F28-1ECB-45C1-B882-886B06C995A3}" type="presParOf" srcId="{536270B9-DD02-4CB8-836C-2C26861E2CAC}" destId="{6EFFFE00-274D-4A36-9370-8655152A9965}" srcOrd="4" destOrd="0" presId="urn:microsoft.com/office/officeart/2005/8/layout/target3"/>
    <dgm:cxn modelId="{A2B1BCE1-253B-4891-A215-121604341DF2}" type="presParOf" srcId="{536270B9-DD02-4CB8-836C-2C26861E2CAC}" destId="{72C3AECB-4690-4918-B90A-BC02DAC031C2}" srcOrd="5" destOrd="0" presId="urn:microsoft.com/office/officeart/2005/8/layout/target3"/>
    <dgm:cxn modelId="{F687D445-E16B-46BF-9E97-E250277260D6}" type="presParOf" srcId="{536270B9-DD02-4CB8-836C-2C26861E2CAC}" destId="{89910625-2553-4CB7-80F0-1C8D632F8C67}" srcOrd="6" destOrd="0" presId="urn:microsoft.com/office/officeart/2005/8/layout/target3"/>
    <dgm:cxn modelId="{EC683546-26B2-479F-974B-967113FDBC36}" type="presParOf" srcId="{536270B9-DD02-4CB8-836C-2C26861E2CAC}" destId="{76ADA23A-6F7B-4443-AD4C-06A1AA8149FD}" srcOrd="7" destOrd="0" presId="urn:microsoft.com/office/officeart/2005/8/layout/target3"/>
    <dgm:cxn modelId="{0BD80F97-B7F4-4EA0-AA64-7DBE8FC99CBF}" type="presParOf" srcId="{536270B9-DD02-4CB8-836C-2C26861E2CAC}" destId="{C2141C10-AE37-48EB-A99A-FAC1FC60E507}" srcOrd="8" destOrd="0" presId="urn:microsoft.com/office/officeart/2005/8/layout/target3"/>
    <dgm:cxn modelId="{725D57BC-9682-4323-BB3A-B1AA47BD7767}" type="presParOf" srcId="{536270B9-DD02-4CB8-836C-2C26861E2CAC}" destId="{717EB85F-1529-423B-9187-AB6E0BD423B5}" srcOrd="9" destOrd="0" presId="urn:microsoft.com/office/officeart/2005/8/layout/target3"/>
    <dgm:cxn modelId="{3E56A928-F80C-4C07-993D-B42881A0BBE2}" type="presParOf" srcId="{536270B9-DD02-4CB8-836C-2C26861E2CAC}" destId="{E8BD8541-7F44-4FBA-B091-8D48EE1AE824}" srcOrd="10" destOrd="0" presId="urn:microsoft.com/office/officeart/2005/8/layout/target3"/>
    <dgm:cxn modelId="{D971F4A0-F9BF-4E95-9B76-48095B8C1C15}" type="presParOf" srcId="{536270B9-DD02-4CB8-836C-2C26861E2CAC}" destId="{3CE86BF5-637B-4C1D-9771-4FEBA4F7E0C2}" srcOrd="11" destOrd="0" presId="urn:microsoft.com/office/officeart/2005/8/layout/target3"/>
    <dgm:cxn modelId="{4E82C0C8-E01B-4B5E-BAE8-83F360744A9A}" type="presParOf" srcId="{536270B9-DD02-4CB8-836C-2C26861E2CAC}" destId="{2A2D612A-A8CA-4998-A0B4-8924E8EA6822}" srcOrd="12" destOrd="0" presId="urn:microsoft.com/office/officeart/2005/8/layout/target3"/>
    <dgm:cxn modelId="{E8BFA004-1A90-41CC-B3B6-7CA0D459E545}" type="presParOf" srcId="{536270B9-DD02-4CB8-836C-2C26861E2CAC}" destId="{8F732F7D-5301-4E91-BD36-F9A98CDF08D0}" srcOrd="13" destOrd="0" presId="urn:microsoft.com/office/officeart/2005/8/layout/target3"/>
    <dgm:cxn modelId="{F94E94F7-B711-4D3D-8256-0B8A6F16ED3E}" type="presParOf" srcId="{536270B9-DD02-4CB8-836C-2C26861E2CAC}" destId="{82643FF0-B0A3-463A-87AF-65F86A005ED9}" srcOrd="14" destOrd="0" presId="urn:microsoft.com/office/officeart/2005/8/layout/target3"/>
    <dgm:cxn modelId="{5E7E2099-E186-41F4-90FA-B029CA7DCDE4}" type="presParOf" srcId="{536270B9-DD02-4CB8-836C-2C26861E2CAC}" destId="{CEE940DD-DDAE-4DC5-8EFD-04CEB97EFBD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468487-9656-4B83-9D38-147CABEFD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0ED388-2278-44EA-B79A-0AC1218DF3CA}">
      <dgm:prSet custT="1"/>
      <dgm:spPr/>
      <dgm:t>
        <a:bodyPr/>
        <a:lstStyle/>
        <a:p>
          <a:r>
            <a:rPr lang="pl-PL" sz="2400" b="1" dirty="0" smtClean="0"/>
            <a:t>PO PRACY/SZKOLE I W WEEKENDY</a:t>
          </a:r>
          <a:endParaRPr lang="pl-PL" sz="2400" b="1" dirty="0"/>
        </a:p>
      </dgm:t>
    </dgm:pt>
    <dgm:pt modelId="{88A59FF7-C8A9-4C6E-8D83-A2E423750FFC}" type="parTrans" cxnId="{0A12F09A-0C03-4F4F-9754-210940B87B0E}">
      <dgm:prSet/>
      <dgm:spPr/>
      <dgm:t>
        <a:bodyPr/>
        <a:lstStyle/>
        <a:p>
          <a:endParaRPr lang="pl-PL"/>
        </a:p>
      </dgm:t>
    </dgm:pt>
    <dgm:pt modelId="{FDC7A325-EADE-42AD-AD78-21BD21DAEACB}" type="sibTrans" cxnId="{0A12F09A-0C03-4F4F-9754-210940B87B0E}">
      <dgm:prSet/>
      <dgm:spPr/>
      <dgm:t>
        <a:bodyPr/>
        <a:lstStyle/>
        <a:p>
          <a:endParaRPr lang="pl-PL"/>
        </a:p>
      </dgm:t>
    </dgm:pt>
    <dgm:pt modelId="{5847F4F0-423D-46E5-AD19-E917E0C26D27}">
      <dgm:prSet/>
      <dgm:spPr/>
      <dgm:t>
        <a:bodyPr/>
        <a:lstStyle/>
        <a:p>
          <a:r>
            <a:rPr lang="pl-PL" b="1" dirty="0" smtClean="0"/>
            <a:t>w zasadzie obowiązuje tutaj duża dowolność: możemy pobawić się modą, zaszaleć z kolorem, wzorem, fasonem.</a:t>
          </a:r>
          <a:endParaRPr lang="pl-PL" b="1" dirty="0"/>
        </a:p>
      </dgm:t>
    </dgm:pt>
    <dgm:pt modelId="{6001C203-2CAF-44EF-AEF5-85D93DAD806B}" type="parTrans" cxnId="{1AE93D91-2BD7-4C19-B1DB-B15496DAD8E6}">
      <dgm:prSet/>
      <dgm:spPr/>
      <dgm:t>
        <a:bodyPr/>
        <a:lstStyle/>
        <a:p>
          <a:endParaRPr lang="pl-PL"/>
        </a:p>
      </dgm:t>
    </dgm:pt>
    <dgm:pt modelId="{EF314849-D15F-4C99-ABD7-9E2CF151C8AA}" type="sibTrans" cxnId="{1AE93D91-2BD7-4C19-B1DB-B15496DAD8E6}">
      <dgm:prSet/>
      <dgm:spPr/>
      <dgm:t>
        <a:bodyPr/>
        <a:lstStyle/>
        <a:p>
          <a:endParaRPr lang="pl-PL"/>
        </a:p>
      </dgm:t>
    </dgm:pt>
    <dgm:pt modelId="{ED71BD8D-CE85-4409-AF1F-49153F208F35}">
      <dgm:prSet/>
      <dgm:spPr/>
      <dgm:t>
        <a:bodyPr/>
        <a:lstStyle/>
        <a:p>
          <a:r>
            <a:rPr lang="pl-PL" b="1" dirty="0" smtClean="0"/>
            <a:t>Pamiętajmy jednak o ważnej zasadzie </a:t>
          </a:r>
        </a:p>
        <a:p>
          <a:r>
            <a:rPr lang="pl-PL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unikania przesady! </a:t>
          </a:r>
          <a:endParaRPr lang="pl-PL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A8E24AAB-9D0E-42B3-876D-B8DA86D27ED7}" type="parTrans" cxnId="{2F72B7AF-97C9-480D-8C6F-93E8049CDA16}">
      <dgm:prSet/>
      <dgm:spPr/>
      <dgm:t>
        <a:bodyPr/>
        <a:lstStyle/>
        <a:p>
          <a:endParaRPr lang="pl-PL"/>
        </a:p>
      </dgm:t>
    </dgm:pt>
    <dgm:pt modelId="{8180642E-347C-4DA3-A2BB-87C5E95E1A47}" type="sibTrans" cxnId="{2F72B7AF-97C9-480D-8C6F-93E8049CDA16}">
      <dgm:prSet/>
      <dgm:spPr/>
      <dgm:t>
        <a:bodyPr/>
        <a:lstStyle/>
        <a:p>
          <a:endParaRPr lang="pl-PL"/>
        </a:p>
      </dgm:t>
    </dgm:pt>
    <dgm:pt modelId="{EBBBE980-3937-467E-806D-A47523EB52C7}" type="pres">
      <dgm:prSet presAssocID="{09468487-9656-4B83-9D38-147CABEFD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C23ACE-118D-4829-9AC6-BFE658BFA8B1}" type="pres">
      <dgm:prSet presAssocID="{1F0ED388-2278-44EA-B79A-0AC1218DF3CA}" presName="linNode" presStyleCnt="0"/>
      <dgm:spPr/>
    </dgm:pt>
    <dgm:pt modelId="{D3BC03E2-4A2C-43D8-8718-1EEFF863D429}" type="pres">
      <dgm:prSet presAssocID="{1F0ED388-2278-44EA-B79A-0AC1218DF3CA}" presName="parentText" presStyleLbl="node1" presStyleIdx="0" presStyleCnt="3" custScaleX="19444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5DAD64-0C5D-4F6E-BE03-93BD3F3B5075}" type="pres">
      <dgm:prSet presAssocID="{FDC7A325-EADE-42AD-AD78-21BD21DAEACB}" presName="sp" presStyleCnt="0"/>
      <dgm:spPr/>
    </dgm:pt>
    <dgm:pt modelId="{F2286643-4623-456B-AEA2-CCF8913AFCE2}" type="pres">
      <dgm:prSet presAssocID="{5847F4F0-423D-46E5-AD19-E917E0C26D27}" presName="linNode" presStyleCnt="0"/>
      <dgm:spPr/>
    </dgm:pt>
    <dgm:pt modelId="{32D26845-868C-4ED1-9291-6D794E31CA31}" type="pres">
      <dgm:prSet presAssocID="{5847F4F0-423D-46E5-AD19-E917E0C26D27}" presName="parentText" presStyleLbl="node1" presStyleIdx="1" presStyleCnt="3" custScaleX="211107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03EB62-0FFF-4702-9D6A-B84AD1C6403B}" type="pres">
      <dgm:prSet presAssocID="{EF314849-D15F-4C99-ABD7-9E2CF151C8AA}" presName="sp" presStyleCnt="0"/>
      <dgm:spPr/>
    </dgm:pt>
    <dgm:pt modelId="{1CC50D6E-6D91-4855-A1CD-F2F14267707B}" type="pres">
      <dgm:prSet presAssocID="{ED71BD8D-CE85-4409-AF1F-49153F208F35}" presName="linNode" presStyleCnt="0"/>
      <dgm:spPr/>
    </dgm:pt>
    <dgm:pt modelId="{D6B31BEA-91B2-4BD7-9671-FBFE75FEBB70}" type="pres">
      <dgm:prSet presAssocID="{ED71BD8D-CE85-4409-AF1F-49153F208F35}" presName="parentText" presStyleLbl="node1" presStyleIdx="2" presStyleCnt="3" custScaleX="22846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A33484-52B1-43A1-BE8D-6710FC72F80B}" type="presOf" srcId="{1F0ED388-2278-44EA-B79A-0AC1218DF3CA}" destId="{D3BC03E2-4A2C-43D8-8718-1EEFF863D429}" srcOrd="0" destOrd="0" presId="urn:microsoft.com/office/officeart/2005/8/layout/vList5"/>
    <dgm:cxn modelId="{2F72B7AF-97C9-480D-8C6F-93E8049CDA16}" srcId="{09468487-9656-4B83-9D38-147CABEFDA47}" destId="{ED71BD8D-CE85-4409-AF1F-49153F208F35}" srcOrd="2" destOrd="0" parTransId="{A8E24AAB-9D0E-42B3-876D-B8DA86D27ED7}" sibTransId="{8180642E-347C-4DA3-A2BB-87C5E95E1A47}"/>
    <dgm:cxn modelId="{82F13B56-DBA9-4AD3-8489-974D4768B269}" type="presOf" srcId="{09468487-9656-4B83-9D38-147CABEFDA47}" destId="{EBBBE980-3937-467E-806D-A47523EB52C7}" srcOrd="0" destOrd="0" presId="urn:microsoft.com/office/officeart/2005/8/layout/vList5"/>
    <dgm:cxn modelId="{90CE48C1-3ED3-481D-B641-DDA3D70F0143}" type="presOf" srcId="{5847F4F0-423D-46E5-AD19-E917E0C26D27}" destId="{32D26845-868C-4ED1-9291-6D794E31CA31}" srcOrd="0" destOrd="0" presId="urn:microsoft.com/office/officeart/2005/8/layout/vList5"/>
    <dgm:cxn modelId="{6F9C4660-1457-4C19-A803-3F461BB958D2}" type="presOf" srcId="{ED71BD8D-CE85-4409-AF1F-49153F208F35}" destId="{D6B31BEA-91B2-4BD7-9671-FBFE75FEBB70}" srcOrd="0" destOrd="0" presId="urn:microsoft.com/office/officeart/2005/8/layout/vList5"/>
    <dgm:cxn modelId="{0A12F09A-0C03-4F4F-9754-210940B87B0E}" srcId="{09468487-9656-4B83-9D38-147CABEFDA47}" destId="{1F0ED388-2278-44EA-B79A-0AC1218DF3CA}" srcOrd="0" destOrd="0" parTransId="{88A59FF7-C8A9-4C6E-8D83-A2E423750FFC}" sibTransId="{FDC7A325-EADE-42AD-AD78-21BD21DAEACB}"/>
    <dgm:cxn modelId="{1AE93D91-2BD7-4C19-B1DB-B15496DAD8E6}" srcId="{09468487-9656-4B83-9D38-147CABEFDA47}" destId="{5847F4F0-423D-46E5-AD19-E917E0C26D27}" srcOrd="1" destOrd="0" parTransId="{6001C203-2CAF-44EF-AEF5-85D93DAD806B}" sibTransId="{EF314849-D15F-4C99-ABD7-9E2CF151C8AA}"/>
    <dgm:cxn modelId="{FFFE4098-20F0-4044-869A-36E924506B3C}" type="presParOf" srcId="{EBBBE980-3937-467E-806D-A47523EB52C7}" destId="{9FC23ACE-118D-4829-9AC6-BFE658BFA8B1}" srcOrd="0" destOrd="0" presId="urn:microsoft.com/office/officeart/2005/8/layout/vList5"/>
    <dgm:cxn modelId="{886F38CB-0CAC-4928-BDEB-69C0A9A25BCA}" type="presParOf" srcId="{9FC23ACE-118D-4829-9AC6-BFE658BFA8B1}" destId="{D3BC03E2-4A2C-43D8-8718-1EEFF863D429}" srcOrd="0" destOrd="0" presId="urn:microsoft.com/office/officeart/2005/8/layout/vList5"/>
    <dgm:cxn modelId="{841CB059-DBE3-4633-ACFE-E94615AC3539}" type="presParOf" srcId="{EBBBE980-3937-467E-806D-A47523EB52C7}" destId="{B35DAD64-0C5D-4F6E-BE03-93BD3F3B5075}" srcOrd="1" destOrd="0" presId="urn:microsoft.com/office/officeart/2005/8/layout/vList5"/>
    <dgm:cxn modelId="{A4259FB3-8FE1-4C06-9AD8-BE2717D70A54}" type="presParOf" srcId="{EBBBE980-3937-467E-806D-A47523EB52C7}" destId="{F2286643-4623-456B-AEA2-CCF8913AFCE2}" srcOrd="2" destOrd="0" presId="urn:microsoft.com/office/officeart/2005/8/layout/vList5"/>
    <dgm:cxn modelId="{B46A6D99-6BBF-4A01-824D-DF7530902890}" type="presParOf" srcId="{F2286643-4623-456B-AEA2-CCF8913AFCE2}" destId="{32D26845-868C-4ED1-9291-6D794E31CA31}" srcOrd="0" destOrd="0" presId="urn:microsoft.com/office/officeart/2005/8/layout/vList5"/>
    <dgm:cxn modelId="{2EE47321-F915-41FA-88B4-5302DFEBAB94}" type="presParOf" srcId="{EBBBE980-3937-467E-806D-A47523EB52C7}" destId="{C603EB62-0FFF-4702-9D6A-B84AD1C6403B}" srcOrd="3" destOrd="0" presId="urn:microsoft.com/office/officeart/2005/8/layout/vList5"/>
    <dgm:cxn modelId="{72ED8DE8-BE86-4F46-B12F-459EBEFD1A73}" type="presParOf" srcId="{EBBBE980-3937-467E-806D-A47523EB52C7}" destId="{1CC50D6E-6D91-4855-A1CD-F2F14267707B}" srcOrd="4" destOrd="0" presId="urn:microsoft.com/office/officeart/2005/8/layout/vList5"/>
    <dgm:cxn modelId="{7D128A39-840C-4422-B976-4860B60F2760}" type="presParOf" srcId="{1CC50D6E-6D91-4855-A1CD-F2F14267707B}" destId="{D6B31BEA-91B2-4BD7-9671-FBFE75FEBB7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E46099-692D-4196-9BF6-7EFD4F93A04D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C875A8A-9593-4529-ABA7-66E4A11692BE}">
      <dgm:prSet/>
      <dgm:spPr/>
      <dgm:t>
        <a:bodyPr/>
        <a:lstStyle/>
        <a:p>
          <a:r>
            <a:rPr lang="pl-PL" b="1" dirty="0" smtClean="0"/>
            <a:t>CO </a:t>
          </a:r>
          <a:r>
            <a:rPr lang="pl-PL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TYLKO</a:t>
          </a:r>
          <a:r>
            <a:rPr lang="pl-PL" b="1" dirty="0" smtClean="0"/>
            <a:t> NA PLAŻĘ? </a:t>
          </a:r>
          <a:endParaRPr lang="pl-PL" b="1" dirty="0"/>
        </a:p>
      </dgm:t>
    </dgm:pt>
    <dgm:pt modelId="{7A6CC666-66FF-4C45-9854-1118909D32DA}" type="parTrans" cxnId="{17A055B1-FFFB-457C-8421-3BD5762BC5BB}">
      <dgm:prSet/>
      <dgm:spPr/>
      <dgm:t>
        <a:bodyPr/>
        <a:lstStyle/>
        <a:p>
          <a:endParaRPr lang="pl-PL"/>
        </a:p>
      </dgm:t>
    </dgm:pt>
    <dgm:pt modelId="{02E9ED51-78E1-4C11-B7E2-E2A09145D750}" type="sibTrans" cxnId="{17A055B1-FFFB-457C-8421-3BD5762BC5BB}">
      <dgm:prSet/>
      <dgm:spPr/>
      <dgm:t>
        <a:bodyPr/>
        <a:lstStyle/>
        <a:p>
          <a:endParaRPr lang="pl-PL"/>
        </a:p>
      </dgm:t>
    </dgm:pt>
    <dgm:pt modelId="{86DF6C13-AB49-484D-AE88-610E64D9292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odsłanianie ciała </a:t>
          </a:r>
          <a:endParaRPr lang="pl-PL" dirty="0">
            <a:solidFill>
              <a:schemeClr val="tx1"/>
            </a:solidFill>
          </a:endParaRPr>
        </a:p>
      </dgm:t>
    </dgm:pt>
    <dgm:pt modelId="{9F21B4CF-1497-4828-9F06-09298E48BB3B}" type="parTrans" cxnId="{9FABAEA0-ED9C-4675-9654-009602A88223}">
      <dgm:prSet/>
      <dgm:spPr/>
      <dgm:t>
        <a:bodyPr/>
        <a:lstStyle/>
        <a:p>
          <a:endParaRPr lang="pl-PL"/>
        </a:p>
      </dgm:t>
    </dgm:pt>
    <dgm:pt modelId="{65FCD94C-CA15-4074-AF14-C634B88D1D2B}" type="sibTrans" cxnId="{9FABAEA0-ED9C-4675-9654-009602A88223}">
      <dgm:prSet/>
      <dgm:spPr/>
      <dgm:t>
        <a:bodyPr/>
        <a:lstStyle/>
        <a:p>
          <a:endParaRPr lang="pl-PL"/>
        </a:p>
      </dgm:t>
    </dgm:pt>
    <dgm:pt modelId="{7A29FD5D-85EF-4A05-9C1B-55F8945669F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klapki</a:t>
          </a:r>
          <a:endParaRPr lang="pl-PL" dirty="0">
            <a:solidFill>
              <a:schemeClr val="tx1"/>
            </a:solidFill>
          </a:endParaRPr>
        </a:p>
      </dgm:t>
    </dgm:pt>
    <dgm:pt modelId="{1AFCEAA5-CC9A-4196-9255-584FDFCE4988}" type="parTrans" cxnId="{31A11B89-564D-4ED8-AA74-8247E92EC8FA}">
      <dgm:prSet/>
      <dgm:spPr/>
      <dgm:t>
        <a:bodyPr/>
        <a:lstStyle/>
        <a:p>
          <a:endParaRPr lang="pl-PL"/>
        </a:p>
      </dgm:t>
    </dgm:pt>
    <dgm:pt modelId="{B4E70588-AA6D-4E7D-9B51-D860719D1EB2}" type="sibTrans" cxnId="{31A11B89-564D-4ED8-AA74-8247E92EC8FA}">
      <dgm:prSet/>
      <dgm:spPr/>
      <dgm:t>
        <a:bodyPr/>
        <a:lstStyle/>
        <a:p>
          <a:endParaRPr lang="pl-PL"/>
        </a:p>
      </dgm:t>
    </dgm:pt>
    <dgm:pt modelId="{A2639528-205E-47F3-8AE3-A5236D243BF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dirty="0" smtClean="0">
              <a:solidFill>
                <a:schemeClr val="tx1"/>
              </a:solidFill>
            </a:rPr>
            <a:t>bikini</a:t>
          </a:r>
          <a:endParaRPr lang="pl-PL" dirty="0">
            <a:solidFill>
              <a:schemeClr val="tx1"/>
            </a:solidFill>
          </a:endParaRPr>
        </a:p>
      </dgm:t>
    </dgm:pt>
    <dgm:pt modelId="{6B6689F9-E94F-4C1F-AA0F-E2F3855ACC5D}" type="parTrans" cxnId="{07411FCB-480A-4AF2-8EF6-A067E167FB4B}">
      <dgm:prSet/>
      <dgm:spPr/>
      <dgm:t>
        <a:bodyPr/>
        <a:lstStyle/>
        <a:p>
          <a:endParaRPr lang="pl-PL"/>
        </a:p>
      </dgm:t>
    </dgm:pt>
    <dgm:pt modelId="{7D70CDA0-F10F-4C7D-A3BA-3B3F2D1D342F}" type="sibTrans" cxnId="{07411FCB-480A-4AF2-8EF6-A067E167FB4B}">
      <dgm:prSet/>
      <dgm:spPr/>
      <dgm:t>
        <a:bodyPr/>
        <a:lstStyle/>
        <a:p>
          <a:endParaRPr lang="pl-PL"/>
        </a:p>
      </dgm:t>
    </dgm:pt>
    <dgm:pt modelId="{1F636A0B-A7E7-47F6-9450-59E1AC1A6E11}">
      <dgm:prSet/>
      <dgm:spPr/>
      <dgm:t>
        <a:bodyPr/>
        <a:lstStyle/>
        <a:p>
          <a:endParaRPr lang="pl-PL" dirty="0"/>
        </a:p>
      </dgm:t>
    </dgm:pt>
    <dgm:pt modelId="{5679EE2E-0E7D-4D81-9313-65C70D694549}" type="parTrans" cxnId="{1C6938B5-ED8C-4BA2-8CDE-D69608C62AA2}">
      <dgm:prSet/>
      <dgm:spPr/>
      <dgm:t>
        <a:bodyPr/>
        <a:lstStyle/>
        <a:p>
          <a:endParaRPr lang="pl-PL"/>
        </a:p>
      </dgm:t>
    </dgm:pt>
    <dgm:pt modelId="{066AAD5B-D9FD-41C9-AF8D-895318CF8F37}" type="sibTrans" cxnId="{1C6938B5-ED8C-4BA2-8CDE-D69608C62AA2}">
      <dgm:prSet/>
      <dgm:spPr/>
      <dgm:t>
        <a:bodyPr/>
        <a:lstStyle/>
        <a:p>
          <a:endParaRPr lang="pl-PL"/>
        </a:p>
      </dgm:t>
    </dgm:pt>
    <dgm:pt modelId="{E9C0AEA6-6B21-4418-9AFF-A7606FB6627E}" type="pres">
      <dgm:prSet presAssocID="{E9E46099-692D-4196-9BF6-7EFD4F93A04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60B700-0B43-401F-9C9F-0ADF7D696B59}" type="pres">
      <dgm:prSet presAssocID="{E9E46099-692D-4196-9BF6-7EFD4F93A04D}" presName="children" presStyleCnt="0"/>
      <dgm:spPr/>
    </dgm:pt>
    <dgm:pt modelId="{E020E19B-3EA0-4AFF-927B-0EACFE912672}" type="pres">
      <dgm:prSet presAssocID="{E9E46099-692D-4196-9BF6-7EFD4F93A04D}" presName="childPlaceholder" presStyleCnt="0"/>
      <dgm:spPr/>
    </dgm:pt>
    <dgm:pt modelId="{2CEBA1A8-B4A2-4DCC-9C8B-7A1747E5D10D}" type="pres">
      <dgm:prSet presAssocID="{E9E46099-692D-4196-9BF6-7EFD4F93A04D}" presName="circle" presStyleCnt="0"/>
      <dgm:spPr/>
    </dgm:pt>
    <dgm:pt modelId="{BC1D27AB-1D13-43F0-A6CE-DE367ED0EF52}" type="pres">
      <dgm:prSet presAssocID="{E9E46099-692D-4196-9BF6-7EFD4F93A04D}" presName="quadrant1" presStyleLbl="node1" presStyleIdx="0" presStyleCnt="4" custScaleX="132108" custScaleY="10440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2E5CC3-CE16-4B39-857C-E5D93EC4B4B0}" type="pres">
      <dgm:prSet presAssocID="{E9E46099-692D-4196-9BF6-7EFD4F93A04D}" presName="quadrant2" presStyleLbl="node1" presStyleIdx="1" presStyleCnt="4" custScaleX="132167" custScaleY="104401" custLinFactNeighborX="4272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26ABE7-D7A6-47AD-84C5-F95E26D00800}" type="pres">
      <dgm:prSet presAssocID="{E9E46099-692D-4196-9BF6-7EFD4F93A04D}" presName="quadrant3" presStyleLbl="node1" presStyleIdx="2" presStyleCnt="4" custScaleX="132387" custScaleY="100000" custLinFactNeighborX="42837" custLinFactNeighborY="493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0BD3B0-FA06-4825-92B5-A661F87B7542}" type="pres">
      <dgm:prSet presAssocID="{E9E46099-692D-4196-9BF6-7EFD4F93A04D}" presName="quadrant4" presStyleLbl="node1" presStyleIdx="3" presStyleCnt="4" custScaleX="134154" custScaleY="100927" custLinFactNeighborX="0" custLinFactNeighborY="539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1A2D6D-5962-47E6-8FCF-A1FAFE4E7946}" type="pres">
      <dgm:prSet presAssocID="{E9E46099-692D-4196-9BF6-7EFD4F93A04D}" presName="quadrantPlaceholder" presStyleCnt="0"/>
      <dgm:spPr/>
    </dgm:pt>
    <dgm:pt modelId="{36F15A56-58A1-4BB9-AC17-37956CA1B82A}" type="pres">
      <dgm:prSet presAssocID="{E9E46099-692D-4196-9BF6-7EFD4F93A04D}" presName="center1" presStyleLbl="fgShp" presStyleIdx="0" presStyleCnt="2" custLinFactNeighborX="60642" custLinFactNeighborY="7676"/>
      <dgm:spPr/>
    </dgm:pt>
    <dgm:pt modelId="{7DDCFC8D-DD31-45EC-997A-DB4964BEBB32}" type="pres">
      <dgm:prSet presAssocID="{E9E46099-692D-4196-9BF6-7EFD4F93A04D}" presName="center2" presStyleLbl="fgShp" presStyleIdx="1" presStyleCnt="2" custLinFactNeighborX="60642" custLinFactNeighborY="30407"/>
      <dgm:spPr/>
    </dgm:pt>
  </dgm:ptLst>
  <dgm:cxnLst>
    <dgm:cxn modelId="{31A11B89-564D-4ED8-AA74-8247E92EC8FA}" srcId="{E9E46099-692D-4196-9BF6-7EFD4F93A04D}" destId="{7A29FD5D-85EF-4A05-9C1B-55F8945669FF}" srcOrd="2" destOrd="0" parTransId="{1AFCEAA5-CC9A-4196-9255-584FDFCE4988}" sibTransId="{B4E70588-AA6D-4E7D-9B51-D860719D1EB2}"/>
    <dgm:cxn modelId="{1C6938B5-ED8C-4BA2-8CDE-D69608C62AA2}" srcId="{E9E46099-692D-4196-9BF6-7EFD4F93A04D}" destId="{1F636A0B-A7E7-47F6-9450-59E1AC1A6E11}" srcOrd="4" destOrd="0" parTransId="{5679EE2E-0E7D-4D81-9313-65C70D694549}" sibTransId="{066AAD5B-D9FD-41C9-AF8D-895318CF8F37}"/>
    <dgm:cxn modelId="{6CABB4E5-9CEA-412A-9423-8F89E40FD156}" type="presOf" srcId="{FC875A8A-9593-4529-ABA7-66E4A11692BE}" destId="{BC1D27AB-1D13-43F0-A6CE-DE367ED0EF52}" srcOrd="0" destOrd="0" presId="urn:microsoft.com/office/officeart/2005/8/layout/cycle4"/>
    <dgm:cxn modelId="{DCF9E49B-C23B-460B-AF3C-FAFF7D72E510}" type="presOf" srcId="{7A29FD5D-85EF-4A05-9C1B-55F8945669FF}" destId="{7726ABE7-D7A6-47AD-84C5-F95E26D00800}" srcOrd="0" destOrd="0" presId="urn:microsoft.com/office/officeart/2005/8/layout/cycle4"/>
    <dgm:cxn modelId="{9FABAEA0-ED9C-4675-9654-009602A88223}" srcId="{E9E46099-692D-4196-9BF6-7EFD4F93A04D}" destId="{86DF6C13-AB49-484D-AE88-610E64D9292A}" srcOrd="1" destOrd="0" parTransId="{9F21B4CF-1497-4828-9F06-09298E48BB3B}" sibTransId="{65FCD94C-CA15-4074-AF14-C634B88D1D2B}"/>
    <dgm:cxn modelId="{40065036-CDAB-4ED2-88FC-D93521A0AF17}" type="presOf" srcId="{E9E46099-692D-4196-9BF6-7EFD4F93A04D}" destId="{E9C0AEA6-6B21-4418-9AFF-A7606FB6627E}" srcOrd="0" destOrd="0" presId="urn:microsoft.com/office/officeart/2005/8/layout/cycle4"/>
    <dgm:cxn modelId="{12B1C561-CD07-491B-8748-35E5629C8BB4}" type="presOf" srcId="{86DF6C13-AB49-484D-AE88-610E64D9292A}" destId="{A72E5CC3-CE16-4B39-857C-E5D93EC4B4B0}" srcOrd="0" destOrd="0" presId="urn:microsoft.com/office/officeart/2005/8/layout/cycle4"/>
    <dgm:cxn modelId="{E99372D8-FBBD-42FF-AE59-7A0D6D5205EE}" type="presOf" srcId="{A2639528-205E-47F3-8AE3-A5236D243BFB}" destId="{EA0BD3B0-FA06-4825-92B5-A661F87B7542}" srcOrd="0" destOrd="0" presId="urn:microsoft.com/office/officeart/2005/8/layout/cycle4"/>
    <dgm:cxn modelId="{17A055B1-FFFB-457C-8421-3BD5762BC5BB}" srcId="{E9E46099-692D-4196-9BF6-7EFD4F93A04D}" destId="{FC875A8A-9593-4529-ABA7-66E4A11692BE}" srcOrd="0" destOrd="0" parTransId="{7A6CC666-66FF-4C45-9854-1118909D32DA}" sibTransId="{02E9ED51-78E1-4C11-B7E2-E2A09145D750}"/>
    <dgm:cxn modelId="{07411FCB-480A-4AF2-8EF6-A067E167FB4B}" srcId="{E9E46099-692D-4196-9BF6-7EFD4F93A04D}" destId="{A2639528-205E-47F3-8AE3-A5236D243BFB}" srcOrd="3" destOrd="0" parTransId="{6B6689F9-E94F-4C1F-AA0F-E2F3855ACC5D}" sibTransId="{7D70CDA0-F10F-4C7D-A3BA-3B3F2D1D342F}"/>
    <dgm:cxn modelId="{8D6CD7EA-19D8-42EC-9516-B6E5A1ACAC85}" type="presParOf" srcId="{E9C0AEA6-6B21-4418-9AFF-A7606FB6627E}" destId="{CD60B700-0B43-401F-9C9F-0ADF7D696B59}" srcOrd="0" destOrd="0" presId="urn:microsoft.com/office/officeart/2005/8/layout/cycle4"/>
    <dgm:cxn modelId="{A249F66E-E04C-494D-8BA2-9A17AF1CA205}" type="presParOf" srcId="{CD60B700-0B43-401F-9C9F-0ADF7D696B59}" destId="{E020E19B-3EA0-4AFF-927B-0EACFE912672}" srcOrd="0" destOrd="0" presId="urn:microsoft.com/office/officeart/2005/8/layout/cycle4"/>
    <dgm:cxn modelId="{90A1CF13-D30C-4BF5-B4AB-125869B7AC14}" type="presParOf" srcId="{E9C0AEA6-6B21-4418-9AFF-A7606FB6627E}" destId="{2CEBA1A8-B4A2-4DCC-9C8B-7A1747E5D10D}" srcOrd="1" destOrd="0" presId="urn:microsoft.com/office/officeart/2005/8/layout/cycle4"/>
    <dgm:cxn modelId="{2E99F0EE-FC25-4330-8A63-CB196A267218}" type="presParOf" srcId="{2CEBA1A8-B4A2-4DCC-9C8B-7A1747E5D10D}" destId="{BC1D27AB-1D13-43F0-A6CE-DE367ED0EF52}" srcOrd="0" destOrd="0" presId="urn:microsoft.com/office/officeart/2005/8/layout/cycle4"/>
    <dgm:cxn modelId="{B677B48A-45A9-4B96-8A90-0737B5298DDA}" type="presParOf" srcId="{2CEBA1A8-B4A2-4DCC-9C8B-7A1747E5D10D}" destId="{A72E5CC3-CE16-4B39-857C-E5D93EC4B4B0}" srcOrd="1" destOrd="0" presId="urn:microsoft.com/office/officeart/2005/8/layout/cycle4"/>
    <dgm:cxn modelId="{66915513-10A2-4A34-8F12-B1AE205C4658}" type="presParOf" srcId="{2CEBA1A8-B4A2-4DCC-9C8B-7A1747E5D10D}" destId="{7726ABE7-D7A6-47AD-84C5-F95E26D00800}" srcOrd="2" destOrd="0" presId="urn:microsoft.com/office/officeart/2005/8/layout/cycle4"/>
    <dgm:cxn modelId="{83B0D7D1-B565-4A81-9A8F-5B474D14F672}" type="presParOf" srcId="{2CEBA1A8-B4A2-4DCC-9C8B-7A1747E5D10D}" destId="{EA0BD3B0-FA06-4825-92B5-A661F87B7542}" srcOrd="3" destOrd="0" presId="urn:microsoft.com/office/officeart/2005/8/layout/cycle4"/>
    <dgm:cxn modelId="{DA7165D2-F9E6-4B2E-A6BA-4A786957D0D9}" type="presParOf" srcId="{2CEBA1A8-B4A2-4DCC-9C8B-7A1747E5D10D}" destId="{761A2D6D-5962-47E6-8FCF-A1FAFE4E7946}" srcOrd="4" destOrd="0" presId="urn:microsoft.com/office/officeart/2005/8/layout/cycle4"/>
    <dgm:cxn modelId="{C51F5045-51B2-401C-95FA-F5D51DDC390B}" type="presParOf" srcId="{E9C0AEA6-6B21-4418-9AFF-A7606FB6627E}" destId="{36F15A56-58A1-4BB9-AC17-37956CA1B82A}" srcOrd="2" destOrd="0" presId="urn:microsoft.com/office/officeart/2005/8/layout/cycle4"/>
    <dgm:cxn modelId="{04BA7897-2C42-428A-B5E5-7C07F35D3ECC}" type="presParOf" srcId="{E9C0AEA6-6B21-4418-9AFF-A7606FB6627E}" destId="{7DDCFC8D-DD31-45EC-997A-DB4964BEBB3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8FF326-A25A-4DA3-AB80-E8429A7D627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8B71B1-F8C9-4E6E-A79B-272E2BF9AFF3}">
      <dgm:prSet/>
      <dgm:spPr/>
      <dgm:t>
        <a:bodyPr/>
        <a:lstStyle/>
        <a:p>
          <a:r>
            <a:rPr lang="pl-PL" b="1" dirty="0" smtClean="0"/>
            <a:t>KOBIETA</a:t>
          </a:r>
          <a:endParaRPr lang="pl-PL" b="1" dirty="0"/>
        </a:p>
      </dgm:t>
    </dgm:pt>
    <dgm:pt modelId="{3231ADAD-27BA-4443-A950-DA7F192E1DDE}" type="parTrans" cxnId="{EAF6D036-3722-465F-899D-1FBCB8634DFC}">
      <dgm:prSet/>
      <dgm:spPr/>
      <dgm:t>
        <a:bodyPr/>
        <a:lstStyle/>
        <a:p>
          <a:endParaRPr lang="pl-PL"/>
        </a:p>
      </dgm:t>
    </dgm:pt>
    <dgm:pt modelId="{29CB55D3-6A0E-4597-9D8C-F6BE832449EB}" type="sibTrans" cxnId="{EAF6D036-3722-465F-899D-1FBCB8634DFC}">
      <dgm:prSet/>
      <dgm:spPr/>
      <dgm:t>
        <a:bodyPr/>
        <a:lstStyle/>
        <a:p>
          <a:endParaRPr lang="pl-PL"/>
        </a:p>
      </dgm:t>
    </dgm:pt>
    <dgm:pt modelId="{1BBA549E-1408-4F88-8E77-4DD5A92E0E02}">
      <dgm:prSet/>
      <dgm:spPr/>
      <dgm:t>
        <a:bodyPr/>
        <a:lstStyle/>
        <a:p>
          <a:r>
            <a:rPr lang="pl-PL" b="1" dirty="0" smtClean="0"/>
            <a:t>MĘŻCZYZNA</a:t>
          </a:r>
          <a:endParaRPr lang="pl-PL" b="1" dirty="0"/>
        </a:p>
      </dgm:t>
    </dgm:pt>
    <dgm:pt modelId="{1E64D378-2DEF-44A0-B34B-3F0FCCFBBA92}" type="parTrans" cxnId="{32EE2228-1215-43F8-B7FC-150BB9380A8B}">
      <dgm:prSet/>
      <dgm:spPr/>
    </dgm:pt>
    <dgm:pt modelId="{F428C230-15C3-4AB4-A186-3866CF616C6E}" type="sibTrans" cxnId="{32EE2228-1215-43F8-B7FC-150BB9380A8B}">
      <dgm:prSet/>
      <dgm:spPr/>
    </dgm:pt>
    <dgm:pt modelId="{6A3069E4-AC0C-420C-9619-6DE8CB2AA971}">
      <dgm:prSet custT="1"/>
      <dgm:spPr/>
      <dgm:t>
        <a:bodyPr anchor="ctr"/>
        <a:lstStyle/>
        <a:p>
          <a:r>
            <a:rPr lang="pl-PL" sz="1800" dirty="0" smtClean="0"/>
            <a:t>odkryte ramiona, plecy, dekolt w dzień </a:t>
          </a:r>
          <a:endParaRPr lang="pl-PL" sz="1800" dirty="0"/>
        </a:p>
      </dgm:t>
    </dgm:pt>
    <dgm:pt modelId="{4C13B46E-F25A-4499-8814-DADB95536600}" type="parTrans" cxnId="{66FAD2A4-FF31-4D63-979C-72F9C58C903A}">
      <dgm:prSet/>
      <dgm:spPr/>
    </dgm:pt>
    <dgm:pt modelId="{A17504A0-0A2A-42C9-8F30-C2F3608747A4}" type="sibTrans" cxnId="{66FAD2A4-FF31-4D63-979C-72F9C58C903A}">
      <dgm:prSet/>
      <dgm:spPr/>
    </dgm:pt>
    <dgm:pt modelId="{3E92E78E-60CF-40DE-9283-DB987170B592}">
      <dgm:prSet custT="1"/>
      <dgm:spPr/>
      <dgm:t>
        <a:bodyPr anchor="ctr"/>
        <a:lstStyle/>
        <a:p>
          <a:r>
            <a:rPr lang="pl-PL" sz="1800" dirty="0" smtClean="0"/>
            <a:t>prześwitujące ubrania w dzień </a:t>
          </a:r>
          <a:endParaRPr lang="pl-PL" sz="1800" dirty="0"/>
        </a:p>
      </dgm:t>
    </dgm:pt>
    <dgm:pt modelId="{28DA9497-D1BE-4ABF-A307-7EABCFA7EEB6}" type="parTrans" cxnId="{36EFFDCD-025D-4665-95DD-F2FA9B2DBEBB}">
      <dgm:prSet/>
      <dgm:spPr/>
    </dgm:pt>
    <dgm:pt modelId="{D81CF706-8126-4102-AE55-5094537DC2CB}" type="sibTrans" cxnId="{36EFFDCD-025D-4665-95DD-F2FA9B2DBEBB}">
      <dgm:prSet/>
      <dgm:spPr/>
    </dgm:pt>
    <dgm:pt modelId="{B103B17E-79E9-406D-9053-D060A6C29AFF}">
      <dgm:prSet custT="1"/>
      <dgm:spPr/>
      <dgm:t>
        <a:bodyPr anchor="ctr"/>
        <a:lstStyle/>
        <a:p>
          <a:r>
            <a:rPr lang="pl-PL" sz="1800" dirty="0" smtClean="0"/>
            <a:t>klapki lub sandały w </a:t>
          </a:r>
          <a:r>
            <a:rPr lang="pl-PL" sz="1800" dirty="0" smtClean="0"/>
            <a:t>pracy/szkole</a:t>
          </a:r>
          <a:endParaRPr lang="pl-PL" sz="1800" dirty="0"/>
        </a:p>
      </dgm:t>
    </dgm:pt>
    <dgm:pt modelId="{9B7C3BF8-1360-4810-BF50-0B5FA959B3B5}" type="parTrans" cxnId="{F38F9D9C-7184-4C99-81E1-60D2B296952E}">
      <dgm:prSet/>
      <dgm:spPr/>
    </dgm:pt>
    <dgm:pt modelId="{9A93E24B-48E7-4E51-8EAC-21050EB2A0C9}" type="sibTrans" cxnId="{F38F9D9C-7184-4C99-81E1-60D2B296952E}">
      <dgm:prSet/>
      <dgm:spPr/>
    </dgm:pt>
    <dgm:pt modelId="{39D981DF-0371-4C0B-9E52-325A35111BF2}">
      <dgm:prSet custT="1"/>
      <dgm:spPr/>
      <dgm:t>
        <a:bodyPr anchor="ctr"/>
        <a:lstStyle/>
        <a:p>
          <a:r>
            <a:rPr lang="pl-PL" sz="1800" dirty="0" smtClean="0"/>
            <a:t>biżuteria w dużej ilości w </a:t>
          </a:r>
          <a:r>
            <a:rPr lang="pl-PL" sz="1800" dirty="0" smtClean="0"/>
            <a:t>pracy/szkole</a:t>
          </a:r>
          <a:endParaRPr lang="pl-PL" sz="1900" dirty="0"/>
        </a:p>
      </dgm:t>
    </dgm:pt>
    <dgm:pt modelId="{0068CDAA-3027-4630-A0FF-490BEA6308DB}" type="parTrans" cxnId="{E71D3430-0FD3-4816-AC96-A978618AAB53}">
      <dgm:prSet/>
      <dgm:spPr/>
    </dgm:pt>
    <dgm:pt modelId="{9CDB54B8-5435-4F4F-8B9A-1457BC1A0B1D}" type="sibTrans" cxnId="{E71D3430-0FD3-4816-AC96-A978618AAB53}">
      <dgm:prSet/>
      <dgm:spPr/>
    </dgm:pt>
    <dgm:pt modelId="{76E841E7-05FD-4BD5-8C66-5BC5FACADF1F}">
      <dgm:prSet custT="1"/>
      <dgm:spPr/>
      <dgm:t>
        <a:bodyPr anchor="ctr"/>
        <a:lstStyle/>
        <a:p>
          <a:r>
            <a:rPr lang="pl-PL" sz="1800" dirty="0" smtClean="0"/>
            <a:t>strój codzienny na uroczystości </a:t>
          </a:r>
          <a:endParaRPr lang="pl-PL" sz="1900" dirty="0"/>
        </a:p>
      </dgm:t>
    </dgm:pt>
    <dgm:pt modelId="{24B1FC7D-BB25-4A6D-8F27-1E0727DB013E}" type="parTrans" cxnId="{03A6FAAA-C70C-41F7-93D6-55C80F182240}">
      <dgm:prSet/>
      <dgm:spPr/>
    </dgm:pt>
    <dgm:pt modelId="{5E13AC6F-E7AE-427C-A1CC-40ACEDBAB66B}" type="sibTrans" cxnId="{03A6FAAA-C70C-41F7-93D6-55C80F182240}">
      <dgm:prSet/>
      <dgm:spPr/>
    </dgm:pt>
    <dgm:pt modelId="{F78EB6C7-1DEF-470F-8621-C23C1613135A}">
      <dgm:prSet custT="1"/>
      <dgm:spPr/>
      <dgm:t>
        <a:bodyPr anchor="ctr"/>
        <a:lstStyle/>
        <a:p>
          <a:r>
            <a:rPr lang="pl-PL" sz="1800" dirty="0" smtClean="0"/>
            <a:t>krawat do koszuli z krótkim rękawem</a:t>
          </a:r>
          <a:endParaRPr lang="pl-PL" sz="1800" dirty="0"/>
        </a:p>
      </dgm:t>
    </dgm:pt>
    <dgm:pt modelId="{636B5ABB-D212-4011-AFEF-F2D7872BDB6D}" type="parTrans" cxnId="{EB5A44A8-7FD4-4859-99A7-5219028A9EAA}">
      <dgm:prSet/>
      <dgm:spPr/>
    </dgm:pt>
    <dgm:pt modelId="{D815C17B-4B5B-4645-AD12-1D2D8C479648}" type="sibTrans" cxnId="{EB5A44A8-7FD4-4859-99A7-5219028A9EAA}">
      <dgm:prSet/>
      <dgm:spPr/>
    </dgm:pt>
    <dgm:pt modelId="{DBDDFC98-B4B8-4AED-9A32-50FD09C764C5}">
      <dgm:prSet/>
      <dgm:spPr/>
      <dgm:t>
        <a:bodyPr anchor="ctr"/>
        <a:lstStyle/>
        <a:p>
          <a:endParaRPr lang="pl-PL" sz="1600" dirty="0"/>
        </a:p>
      </dgm:t>
    </dgm:pt>
    <dgm:pt modelId="{56FF25CC-9EA3-467D-8F66-A16C30569BBE}" type="parTrans" cxnId="{7CDB85BA-D197-4550-98E2-557B3DA8C54C}">
      <dgm:prSet/>
      <dgm:spPr/>
    </dgm:pt>
    <dgm:pt modelId="{B8E173DC-AEC0-4D3C-B1A5-EFFAB73A986E}" type="sibTrans" cxnId="{7CDB85BA-D197-4550-98E2-557B3DA8C54C}">
      <dgm:prSet/>
      <dgm:spPr/>
    </dgm:pt>
    <dgm:pt modelId="{546817A6-45BA-45B4-AD49-338B9C684334}">
      <dgm:prSet custT="1"/>
      <dgm:spPr/>
      <dgm:t>
        <a:bodyPr anchor="ctr"/>
        <a:lstStyle/>
        <a:p>
          <a:r>
            <a:rPr lang="pl-PL" sz="1800" dirty="0" smtClean="0"/>
            <a:t>skarpetki do sandałów</a:t>
          </a:r>
          <a:endParaRPr lang="pl-PL" sz="1800" dirty="0"/>
        </a:p>
      </dgm:t>
    </dgm:pt>
    <dgm:pt modelId="{7B2E96F0-02BB-4247-9D76-7378D339C8F2}" type="parTrans" cxnId="{616810EE-5D00-4594-B314-09A2CE865CF8}">
      <dgm:prSet/>
      <dgm:spPr/>
    </dgm:pt>
    <dgm:pt modelId="{11752585-1146-425F-9501-5FF1003A65B2}" type="sibTrans" cxnId="{616810EE-5D00-4594-B314-09A2CE865CF8}">
      <dgm:prSet/>
      <dgm:spPr/>
    </dgm:pt>
    <dgm:pt modelId="{71EAF1CD-A5B0-40A4-818C-CD3BE65AE012}">
      <dgm:prSet custT="1"/>
      <dgm:spPr/>
      <dgm:t>
        <a:bodyPr anchor="ctr"/>
        <a:lstStyle/>
        <a:p>
          <a:r>
            <a:rPr lang="pl-PL" sz="1800" dirty="0" smtClean="0"/>
            <a:t>biżuteria typu złoty łańcuch</a:t>
          </a:r>
          <a:endParaRPr lang="pl-PL" sz="1800" dirty="0"/>
        </a:p>
      </dgm:t>
    </dgm:pt>
    <dgm:pt modelId="{4B06D620-B9FA-485A-B079-5560A451F8D5}" type="parTrans" cxnId="{F63CAF95-FFB8-4F4C-AA14-F433310E2A07}">
      <dgm:prSet/>
      <dgm:spPr/>
    </dgm:pt>
    <dgm:pt modelId="{DB041EB6-8447-46E9-BE00-8BCC43423F74}" type="sibTrans" cxnId="{F63CAF95-FFB8-4F4C-AA14-F433310E2A07}">
      <dgm:prSet/>
      <dgm:spPr/>
    </dgm:pt>
    <dgm:pt modelId="{B05716BF-0F52-4045-A9D1-88DC9AA52A71}">
      <dgm:prSet custT="1"/>
      <dgm:spPr/>
      <dgm:t>
        <a:bodyPr anchor="ctr"/>
        <a:lstStyle/>
        <a:p>
          <a:r>
            <a:rPr lang="pl-PL" sz="1800" dirty="0" smtClean="0"/>
            <a:t>krótkie  spodnie w pracy </a:t>
          </a:r>
          <a:r>
            <a:rPr lang="pl-PL" sz="1400" dirty="0" smtClean="0"/>
            <a:t>(chyba, że jest ratownikiem)</a:t>
          </a:r>
          <a:endParaRPr lang="pl-PL" sz="1800" dirty="0"/>
        </a:p>
      </dgm:t>
    </dgm:pt>
    <dgm:pt modelId="{0B939ABD-DCA6-489C-8240-DB2D70FE44CF}" type="parTrans" cxnId="{B8833D9F-EB65-40BF-9D7E-A0037EFFF219}">
      <dgm:prSet/>
      <dgm:spPr/>
    </dgm:pt>
    <dgm:pt modelId="{0DFBDC4A-B84F-4D31-A7C1-3146FA94CF3B}" type="sibTrans" cxnId="{B8833D9F-EB65-40BF-9D7E-A0037EFFF219}">
      <dgm:prSet/>
      <dgm:spPr/>
    </dgm:pt>
    <dgm:pt modelId="{E6479402-6DC0-4C50-8A30-678BFCD72507}">
      <dgm:prSet custT="1"/>
      <dgm:spPr/>
      <dgm:t>
        <a:bodyPr/>
        <a:lstStyle/>
        <a:p>
          <a:r>
            <a:rPr lang="pl-PL" sz="1800" b="0" i="0" dirty="0" smtClean="0"/>
            <a:t>rozpięty </a:t>
          </a:r>
          <a:r>
            <a:rPr lang="pl-PL" sz="1800" b="0" i="0" dirty="0" smtClean="0"/>
            <a:t>kołnierzyk koszuli </a:t>
          </a:r>
          <a:r>
            <a:rPr lang="pl-PL" sz="1400" b="0" i="0" dirty="0" smtClean="0"/>
            <a:t>(gdy na szyi jest krawat)</a:t>
          </a:r>
          <a:endParaRPr lang="pl-PL" sz="1800" dirty="0"/>
        </a:p>
      </dgm:t>
    </dgm:pt>
    <dgm:pt modelId="{56B32FD6-DB26-42D1-9F3C-189CF3DCB568}" type="parTrans" cxnId="{F7E29D12-F313-46FE-96E6-96C1DF6082BB}">
      <dgm:prSet/>
      <dgm:spPr/>
    </dgm:pt>
    <dgm:pt modelId="{B8381333-BFBE-4F48-B5E9-FB624B6A4FF5}" type="sibTrans" cxnId="{F7E29D12-F313-46FE-96E6-96C1DF6082BB}">
      <dgm:prSet/>
      <dgm:spPr/>
    </dgm:pt>
    <dgm:pt modelId="{C5749AD3-3853-449D-9EE6-95D7632EA544}" type="pres">
      <dgm:prSet presAssocID="{268FF326-A25A-4DA3-AB80-E8429A7D62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704583A-4B73-4526-ACF1-FD0A08D8B839}" type="pres">
      <dgm:prSet presAssocID="{998B71B1-F8C9-4E6E-A79B-272E2BF9AFF3}" presName="linNode" presStyleCnt="0"/>
      <dgm:spPr/>
    </dgm:pt>
    <dgm:pt modelId="{AD86AB35-D74A-48FD-B6F5-B5CBA2EAD4D1}" type="pres">
      <dgm:prSet presAssocID="{998B71B1-F8C9-4E6E-A79B-272E2BF9AFF3}" presName="parentShp" presStyleLbl="node1" presStyleIdx="0" presStyleCnt="2" custScaleX="774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4D5615-325A-46C9-B7C4-08C6289E6177}" type="pres">
      <dgm:prSet presAssocID="{998B71B1-F8C9-4E6E-A79B-272E2BF9AFF3}" presName="childShp" presStyleLbl="bgAccFollowNode1" presStyleIdx="0" presStyleCnt="2" custScaleX="1158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233AFA-B3EB-48BB-BD7D-D8BFDDD7EB54}" type="pres">
      <dgm:prSet presAssocID="{29CB55D3-6A0E-4597-9D8C-F6BE832449EB}" presName="spacing" presStyleCnt="0"/>
      <dgm:spPr/>
    </dgm:pt>
    <dgm:pt modelId="{F1143279-57A6-46C2-9DA3-92C2F8F9EF51}" type="pres">
      <dgm:prSet presAssocID="{1BBA549E-1408-4F88-8E77-4DD5A92E0E02}" presName="linNode" presStyleCnt="0"/>
      <dgm:spPr/>
    </dgm:pt>
    <dgm:pt modelId="{07F31B65-FDFC-4BB8-B8ED-008DC77269B7}" type="pres">
      <dgm:prSet presAssocID="{1BBA549E-1408-4F88-8E77-4DD5A92E0E02}" presName="parentShp" presStyleLbl="node1" presStyleIdx="1" presStyleCnt="2" custScaleX="774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3C7BA4-64F7-46ED-8E1C-E639403EADDD}" type="pres">
      <dgm:prSet presAssocID="{1BBA549E-1408-4F88-8E77-4DD5A92E0E02}" presName="childShp" presStyleLbl="bgAccFollowNode1" presStyleIdx="1" presStyleCnt="2" custScaleX="1129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8833D9F-EB65-40BF-9D7E-A0037EFFF219}" srcId="{1BBA549E-1408-4F88-8E77-4DD5A92E0E02}" destId="{B05716BF-0F52-4045-A9D1-88DC9AA52A71}" srcOrd="3" destOrd="0" parTransId="{0B939ABD-DCA6-489C-8240-DB2D70FE44CF}" sibTransId="{0DFBDC4A-B84F-4D31-A7C1-3146FA94CF3B}"/>
    <dgm:cxn modelId="{B7E0301B-6972-48D3-BB52-8316B4923474}" type="presOf" srcId="{F78EB6C7-1DEF-470F-8621-C23C1613135A}" destId="{CF3C7BA4-64F7-46ED-8E1C-E639403EADDD}" srcOrd="0" destOrd="0" presId="urn:microsoft.com/office/officeart/2005/8/layout/vList6"/>
    <dgm:cxn modelId="{FAEBD89A-7E10-473A-8101-D965F60FF13F}" type="presOf" srcId="{998B71B1-F8C9-4E6E-A79B-272E2BF9AFF3}" destId="{AD86AB35-D74A-48FD-B6F5-B5CBA2EAD4D1}" srcOrd="0" destOrd="0" presId="urn:microsoft.com/office/officeart/2005/8/layout/vList6"/>
    <dgm:cxn modelId="{7527CBC8-0F75-4DAE-9AA1-892345638A63}" type="presOf" srcId="{268FF326-A25A-4DA3-AB80-E8429A7D627E}" destId="{C5749AD3-3853-449D-9EE6-95D7632EA544}" srcOrd="0" destOrd="0" presId="urn:microsoft.com/office/officeart/2005/8/layout/vList6"/>
    <dgm:cxn modelId="{03A6FAAA-C70C-41F7-93D6-55C80F182240}" srcId="{998B71B1-F8C9-4E6E-A79B-272E2BF9AFF3}" destId="{76E841E7-05FD-4BD5-8C66-5BC5FACADF1F}" srcOrd="4" destOrd="0" parTransId="{24B1FC7D-BB25-4A6D-8F27-1E0727DB013E}" sibTransId="{5E13AC6F-E7AE-427C-A1CC-40ACEDBAB66B}"/>
    <dgm:cxn modelId="{FAEB02A3-3304-4E04-A0B4-6EF7C349148F}" type="presOf" srcId="{39D981DF-0371-4C0B-9E52-325A35111BF2}" destId="{4B4D5615-325A-46C9-B7C4-08C6289E6177}" srcOrd="0" destOrd="3" presId="urn:microsoft.com/office/officeart/2005/8/layout/vList6"/>
    <dgm:cxn modelId="{616810EE-5D00-4594-B314-09A2CE865CF8}" srcId="{1BBA549E-1408-4F88-8E77-4DD5A92E0E02}" destId="{546817A6-45BA-45B4-AD49-338B9C684334}" srcOrd="1" destOrd="0" parTransId="{7B2E96F0-02BB-4247-9D76-7378D339C8F2}" sibTransId="{11752585-1146-425F-9501-5FF1003A65B2}"/>
    <dgm:cxn modelId="{13B27394-4730-4332-9AF4-7F509FE9BA1B}" type="presOf" srcId="{546817A6-45BA-45B4-AD49-338B9C684334}" destId="{CF3C7BA4-64F7-46ED-8E1C-E639403EADDD}" srcOrd="0" destOrd="1" presId="urn:microsoft.com/office/officeart/2005/8/layout/vList6"/>
    <dgm:cxn modelId="{49F470D9-D595-4F0A-A861-0BEDFEF49F15}" type="presOf" srcId="{76E841E7-05FD-4BD5-8C66-5BC5FACADF1F}" destId="{4B4D5615-325A-46C9-B7C4-08C6289E6177}" srcOrd="0" destOrd="4" presId="urn:microsoft.com/office/officeart/2005/8/layout/vList6"/>
    <dgm:cxn modelId="{32EE2228-1215-43F8-B7FC-150BB9380A8B}" srcId="{268FF326-A25A-4DA3-AB80-E8429A7D627E}" destId="{1BBA549E-1408-4F88-8E77-4DD5A92E0E02}" srcOrd="1" destOrd="0" parTransId="{1E64D378-2DEF-44A0-B34B-3F0FCCFBBA92}" sibTransId="{F428C230-15C3-4AB4-A186-3866CF616C6E}"/>
    <dgm:cxn modelId="{F7E29D12-F313-46FE-96E6-96C1DF6082BB}" srcId="{1BBA549E-1408-4F88-8E77-4DD5A92E0E02}" destId="{E6479402-6DC0-4C50-8A30-678BFCD72507}" srcOrd="4" destOrd="0" parTransId="{56B32FD6-DB26-42D1-9F3C-189CF3DCB568}" sibTransId="{B8381333-BFBE-4F48-B5E9-FB624B6A4FF5}"/>
    <dgm:cxn modelId="{E3CBE787-564B-4A6C-9883-EF3B82FA029C}" type="presOf" srcId="{3E92E78E-60CF-40DE-9283-DB987170B592}" destId="{4B4D5615-325A-46C9-B7C4-08C6289E6177}" srcOrd="0" destOrd="1" presId="urn:microsoft.com/office/officeart/2005/8/layout/vList6"/>
    <dgm:cxn modelId="{EAF6D036-3722-465F-899D-1FBCB8634DFC}" srcId="{268FF326-A25A-4DA3-AB80-E8429A7D627E}" destId="{998B71B1-F8C9-4E6E-A79B-272E2BF9AFF3}" srcOrd="0" destOrd="0" parTransId="{3231ADAD-27BA-4443-A950-DA7F192E1DDE}" sibTransId="{29CB55D3-6A0E-4597-9D8C-F6BE832449EB}"/>
    <dgm:cxn modelId="{7CDB85BA-D197-4550-98E2-557B3DA8C54C}" srcId="{1BBA549E-1408-4F88-8E77-4DD5A92E0E02}" destId="{DBDDFC98-B4B8-4AED-9A32-50FD09C764C5}" srcOrd="5" destOrd="0" parTransId="{56FF25CC-9EA3-467D-8F66-A16C30569BBE}" sibTransId="{B8E173DC-AEC0-4D3C-B1A5-EFFAB73A986E}"/>
    <dgm:cxn modelId="{5C80CEFF-1D34-49C5-B178-F324BEDDD5C9}" type="presOf" srcId="{71EAF1CD-A5B0-40A4-818C-CD3BE65AE012}" destId="{CF3C7BA4-64F7-46ED-8E1C-E639403EADDD}" srcOrd="0" destOrd="2" presId="urn:microsoft.com/office/officeart/2005/8/layout/vList6"/>
    <dgm:cxn modelId="{131EE8DD-AB52-4E2F-96DF-8641F9FD83BA}" type="presOf" srcId="{1BBA549E-1408-4F88-8E77-4DD5A92E0E02}" destId="{07F31B65-FDFC-4BB8-B8ED-008DC77269B7}" srcOrd="0" destOrd="0" presId="urn:microsoft.com/office/officeart/2005/8/layout/vList6"/>
    <dgm:cxn modelId="{9FA4542D-7ECA-4221-984E-29EECBA0696A}" type="presOf" srcId="{E6479402-6DC0-4C50-8A30-678BFCD72507}" destId="{CF3C7BA4-64F7-46ED-8E1C-E639403EADDD}" srcOrd="0" destOrd="4" presId="urn:microsoft.com/office/officeart/2005/8/layout/vList6"/>
    <dgm:cxn modelId="{F63CAF95-FFB8-4F4C-AA14-F433310E2A07}" srcId="{1BBA549E-1408-4F88-8E77-4DD5A92E0E02}" destId="{71EAF1CD-A5B0-40A4-818C-CD3BE65AE012}" srcOrd="2" destOrd="0" parTransId="{4B06D620-B9FA-485A-B079-5560A451F8D5}" sibTransId="{DB041EB6-8447-46E9-BE00-8BCC43423F74}"/>
    <dgm:cxn modelId="{7AA2476C-C7EF-40E2-847B-B0AB31CCF362}" type="presOf" srcId="{B103B17E-79E9-406D-9053-D060A6C29AFF}" destId="{4B4D5615-325A-46C9-B7C4-08C6289E6177}" srcOrd="0" destOrd="2" presId="urn:microsoft.com/office/officeart/2005/8/layout/vList6"/>
    <dgm:cxn modelId="{F38F9D9C-7184-4C99-81E1-60D2B296952E}" srcId="{998B71B1-F8C9-4E6E-A79B-272E2BF9AFF3}" destId="{B103B17E-79E9-406D-9053-D060A6C29AFF}" srcOrd="2" destOrd="0" parTransId="{9B7C3BF8-1360-4810-BF50-0B5FA959B3B5}" sibTransId="{9A93E24B-48E7-4E51-8EAC-21050EB2A0C9}"/>
    <dgm:cxn modelId="{36EFFDCD-025D-4665-95DD-F2FA9B2DBEBB}" srcId="{998B71B1-F8C9-4E6E-A79B-272E2BF9AFF3}" destId="{3E92E78E-60CF-40DE-9283-DB987170B592}" srcOrd="1" destOrd="0" parTransId="{28DA9497-D1BE-4ABF-A307-7EABCFA7EEB6}" sibTransId="{D81CF706-8126-4102-AE55-5094537DC2CB}"/>
    <dgm:cxn modelId="{9862D9DF-8D32-4F34-A564-80E0AF6E82DF}" type="presOf" srcId="{DBDDFC98-B4B8-4AED-9A32-50FD09C764C5}" destId="{CF3C7BA4-64F7-46ED-8E1C-E639403EADDD}" srcOrd="0" destOrd="5" presId="urn:microsoft.com/office/officeart/2005/8/layout/vList6"/>
    <dgm:cxn modelId="{E71D3430-0FD3-4816-AC96-A978618AAB53}" srcId="{998B71B1-F8C9-4E6E-A79B-272E2BF9AFF3}" destId="{39D981DF-0371-4C0B-9E52-325A35111BF2}" srcOrd="3" destOrd="0" parTransId="{0068CDAA-3027-4630-A0FF-490BEA6308DB}" sibTransId="{9CDB54B8-5435-4F4F-8B9A-1457BC1A0B1D}"/>
    <dgm:cxn modelId="{66FAD2A4-FF31-4D63-979C-72F9C58C903A}" srcId="{998B71B1-F8C9-4E6E-A79B-272E2BF9AFF3}" destId="{6A3069E4-AC0C-420C-9619-6DE8CB2AA971}" srcOrd="0" destOrd="0" parTransId="{4C13B46E-F25A-4499-8814-DADB95536600}" sibTransId="{A17504A0-0A2A-42C9-8F30-C2F3608747A4}"/>
    <dgm:cxn modelId="{D015E7D2-D1A0-4D94-A94C-4F58DBC4F961}" type="presOf" srcId="{B05716BF-0F52-4045-A9D1-88DC9AA52A71}" destId="{CF3C7BA4-64F7-46ED-8E1C-E639403EADDD}" srcOrd="0" destOrd="3" presId="urn:microsoft.com/office/officeart/2005/8/layout/vList6"/>
    <dgm:cxn modelId="{33854E69-537B-4FFE-BAB7-F8BB5D2A8105}" type="presOf" srcId="{6A3069E4-AC0C-420C-9619-6DE8CB2AA971}" destId="{4B4D5615-325A-46C9-B7C4-08C6289E6177}" srcOrd="0" destOrd="0" presId="urn:microsoft.com/office/officeart/2005/8/layout/vList6"/>
    <dgm:cxn modelId="{EB5A44A8-7FD4-4859-99A7-5219028A9EAA}" srcId="{1BBA549E-1408-4F88-8E77-4DD5A92E0E02}" destId="{F78EB6C7-1DEF-470F-8621-C23C1613135A}" srcOrd="0" destOrd="0" parTransId="{636B5ABB-D212-4011-AFEF-F2D7872BDB6D}" sibTransId="{D815C17B-4B5B-4645-AD12-1D2D8C479648}"/>
    <dgm:cxn modelId="{29B7783D-3EF5-456D-B629-05FA51C64C4F}" type="presParOf" srcId="{C5749AD3-3853-449D-9EE6-95D7632EA544}" destId="{7704583A-4B73-4526-ACF1-FD0A08D8B839}" srcOrd="0" destOrd="0" presId="urn:microsoft.com/office/officeart/2005/8/layout/vList6"/>
    <dgm:cxn modelId="{822FBF4D-23E0-463B-B258-DE11DDE21CEB}" type="presParOf" srcId="{7704583A-4B73-4526-ACF1-FD0A08D8B839}" destId="{AD86AB35-D74A-48FD-B6F5-B5CBA2EAD4D1}" srcOrd="0" destOrd="0" presId="urn:microsoft.com/office/officeart/2005/8/layout/vList6"/>
    <dgm:cxn modelId="{AFC22034-4BBC-4408-931E-985CAF88B387}" type="presParOf" srcId="{7704583A-4B73-4526-ACF1-FD0A08D8B839}" destId="{4B4D5615-325A-46C9-B7C4-08C6289E6177}" srcOrd="1" destOrd="0" presId="urn:microsoft.com/office/officeart/2005/8/layout/vList6"/>
    <dgm:cxn modelId="{BF8611B7-645B-4F9E-85E1-4C0DF8169EEE}" type="presParOf" srcId="{C5749AD3-3853-449D-9EE6-95D7632EA544}" destId="{C2233AFA-B3EB-48BB-BD7D-D8BFDDD7EB54}" srcOrd="1" destOrd="0" presId="urn:microsoft.com/office/officeart/2005/8/layout/vList6"/>
    <dgm:cxn modelId="{2A862EDE-F734-4F3A-866B-5746201E445A}" type="presParOf" srcId="{C5749AD3-3853-449D-9EE6-95D7632EA544}" destId="{F1143279-57A6-46C2-9DA3-92C2F8F9EF51}" srcOrd="2" destOrd="0" presId="urn:microsoft.com/office/officeart/2005/8/layout/vList6"/>
    <dgm:cxn modelId="{CC460BD9-4EC3-485D-8D09-C82C379C89BF}" type="presParOf" srcId="{F1143279-57A6-46C2-9DA3-92C2F8F9EF51}" destId="{07F31B65-FDFC-4BB8-B8ED-008DC77269B7}" srcOrd="0" destOrd="0" presId="urn:microsoft.com/office/officeart/2005/8/layout/vList6"/>
    <dgm:cxn modelId="{0FE006C0-5CB8-4795-8316-69F83F63BC86}" type="presParOf" srcId="{F1143279-57A6-46C2-9DA3-92C2F8F9EF51}" destId="{CF3C7BA4-64F7-46ED-8E1C-E639403EAD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9A45D-04BF-475A-AD0E-1AEC883DBEF9}">
      <dsp:nvSpPr>
        <dsp:cNvPr id="0" name=""/>
        <dsp:cNvSpPr/>
      </dsp:nvSpPr>
      <dsp:spPr>
        <a:xfrm rot="16200000">
          <a:off x="795569" y="-797601"/>
          <a:ext cx="2626501" cy="42176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zgodna z przyjętym </a:t>
          </a:r>
          <a:r>
            <a:rPr lang="pl-PL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dress</a:t>
          </a:r>
          <a:r>
            <a:rPr lang="pl-PL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 </a:t>
          </a:r>
          <a:r>
            <a:rPr lang="pl-PL" sz="2400" b="1" kern="1200" dirty="0" err="1" smtClean="0">
              <a:solidFill>
                <a:schemeClr val="accent3">
                  <a:lumMod val="60000"/>
                  <a:lumOff val="40000"/>
                </a:schemeClr>
              </a:solidFill>
            </a:rPr>
            <a:t>codem</a:t>
          </a:r>
          <a:r>
            <a:rPr lang="pl-PL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* </a:t>
          </a:r>
          <a:r>
            <a:rPr lang="pl-PL" sz="2400" b="1" kern="1200" dirty="0" smtClean="0"/>
            <a:t>(nasz szkolny jest zapisany w Statucie)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dirty="0" smtClean="0"/>
            <a:t>* zbiór zasad, dotyczących odpowiedniego dopasowania ubioru do okazji</a:t>
          </a:r>
          <a:endParaRPr lang="pl-PL" sz="1400" b="1" kern="1200" dirty="0"/>
        </a:p>
      </dsp:txBody>
      <dsp:txXfrm rot="16200000">
        <a:off x="1123881" y="-1125914"/>
        <a:ext cx="1969876" cy="4217640"/>
      </dsp:txXfrm>
    </dsp:sp>
    <dsp:sp modelId="{C90B3F7F-EA0D-4682-9487-7EF7DA665E10}">
      <dsp:nvSpPr>
        <dsp:cNvPr id="0" name=""/>
        <dsp:cNvSpPr/>
      </dsp:nvSpPr>
      <dsp:spPr>
        <a:xfrm>
          <a:off x="4217640" y="6"/>
          <a:ext cx="4217640" cy="26083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zbyt krótkie czy zbyt obcisłe stroje w miejscu pracy są niestosowne </a:t>
          </a:r>
          <a:endParaRPr lang="pl-PL" sz="2400" b="1" kern="1200" dirty="0"/>
        </a:p>
      </dsp:txBody>
      <dsp:txXfrm>
        <a:off x="4217640" y="6"/>
        <a:ext cx="4217640" cy="1956252"/>
      </dsp:txXfrm>
    </dsp:sp>
    <dsp:sp modelId="{8058BDA7-11E4-4D85-BCDC-DE01161F0E97}">
      <dsp:nvSpPr>
        <dsp:cNvPr id="0" name=""/>
        <dsp:cNvSpPr/>
      </dsp:nvSpPr>
      <dsp:spPr>
        <a:xfrm rot="10800000">
          <a:off x="0" y="2465826"/>
          <a:ext cx="4217640" cy="241226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zbytnie odsłanianie ciała źle o nas świadczy (dekolty, ramiączka)</a:t>
          </a:r>
          <a:endParaRPr lang="pl-PL" sz="2400" b="1" kern="1200" dirty="0"/>
        </a:p>
      </dsp:txBody>
      <dsp:txXfrm rot="10800000">
        <a:off x="0" y="3068893"/>
        <a:ext cx="4217640" cy="1809201"/>
      </dsp:txXfrm>
    </dsp:sp>
    <dsp:sp modelId="{7B88DCD4-F829-4E08-A13E-5DFB600E4603}">
      <dsp:nvSpPr>
        <dsp:cNvPr id="0" name=""/>
        <dsp:cNvSpPr/>
      </dsp:nvSpPr>
      <dsp:spPr>
        <a:xfrm rot="5400000">
          <a:off x="5120326" y="1563140"/>
          <a:ext cx="2412268" cy="421764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jaskrawe kolory zarezerwujmy na "po pracy"/"po szkole"     </a:t>
          </a:r>
          <a:endParaRPr lang="pl-PL" sz="2400" b="1" kern="1200" dirty="0"/>
        </a:p>
      </dsp:txBody>
      <dsp:txXfrm rot="5400000">
        <a:off x="5421859" y="1864673"/>
        <a:ext cx="1809201" cy="4217640"/>
      </dsp:txXfrm>
    </dsp:sp>
    <dsp:sp modelId="{E6CCD9F8-B16F-46EC-9775-8187983A6DE9}">
      <dsp:nvSpPr>
        <dsp:cNvPr id="0" name=""/>
        <dsp:cNvSpPr/>
      </dsp:nvSpPr>
      <dsp:spPr>
        <a:xfrm>
          <a:off x="2952347" y="1809201"/>
          <a:ext cx="2530584" cy="12061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na co dzień w pracy/szkole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(szkoła to wasze pierwsze miejsce pracy!)</a:t>
          </a:r>
          <a:endParaRPr lang="pl-PL" sz="1800" b="1" kern="1200" dirty="0"/>
        </a:p>
      </dsp:txBody>
      <dsp:txXfrm>
        <a:off x="2952347" y="1809201"/>
        <a:ext cx="2530584" cy="12061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BEFBD9-05A9-41C0-AB49-B2442A35F07C}">
      <dsp:nvSpPr>
        <dsp:cNvPr id="0" name=""/>
        <dsp:cNvSpPr/>
      </dsp:nvSpPr>
      <dsp:spPr>
        <a:xfrm>
          <a:off x="0" y="0"/>
          <a:ext cx="6122828" cy="932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UROCZYSTOŚCI OFICJALNE 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(rozpoczęcie, zakończenie roku szkolnego; apele z okazji rocznic państwowych i in.)</a:t>
          </a:r>
          <a:endParaRPr lang="pl-PL" sz="1600" kern="1200" dirty="0"/>
        </a:p>
      </dsp:txBody>
      <dsp:txXfrm>
        <a:off x="0" y="0"/>
        <a:ext cx="5092587" cy="932344"/>
      </dsp:txXfrm>
    </dsp:sp>
    <dsp:sp modelId="{117C8ABB-8D6E-47EC-8586-6CF9289B0DE6}">
      <dsp:nvSpPr>
        <dsp:cNvPr id="0" name=""/>
        <dsp:cNvSpPr/>
      </dsp:nvSpPr>
      <dsp:spPr>
        <a:xfrm>
          <a:off x="512786" y="1101862"/>
          <a:ext cx="6122828" cy="93234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obowiązuje </a:t>
          </a:r>
          <a:r>
            <a:rPr lang="pl-PL" sz="2000" b="1" kern="12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STRÓJ GALOWY </a:t>
          </a:r>
          <a:endParaRPr lang="pl-PL" sz="2000" b="1" kern="120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2786" y="1101862"/>
        <a:ext cx="5004017" cy="932344"/>
      </dsp:txXfrm>
    </dsp:sp>
    <dsp:sp modelId="{B138F3A7-6F9C-4CD8-91D7-53E675237D17}">
      <dsp:nvSpPr>
        <dsp:cNvPr id="0" name=""/>
        <dsp:cNvSpPr/>
      </dsp:nvSpPr>
      <dsp:spPr>
        <a:xfrm>
          <a:off x="1017920" y="2203724"/>
          <a:ext cx="6122828" cy="93234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strój galowy jest bardzo ściśle zdefiniowany - to biała bluzka/koszula, czarny lub granatowy </a:t>
          </a:r>
          <a:r>
            <a:rPr lang="pl-PL" sz="2000" kern="1200" smtClean="0">
              <a:solidFill>
                <a:schemeClr val="tx1"/>
              </a:solidFill>
            </a:rPr>
            <a:t>dół (długie spodnie </a:t>
          </a:r>
          <a:r>
            <a:rPr lang="pl-PL" sz="2000" kern="1200" dirty="0" smtClean="0">
              <a:solidFill>
                <a:schemeClr val="tx1"/>
              </a:solidFill>
            </a:rPr>
            <a:t>lub spódnica)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1017920" y="2203724"/>
        <a:ext cx="5011671" cy="932344"/>
      </dsp:txXfrm>
    </dsp:sp>
    <dsp:sp modelId="{CC888FF9-0CCA-4004-AA5D-5B89549440EB}">
      <dsp:nvSpPr>
        <dsp:cNvPr id="0" name=""/>
        <dsp:cNvSpPr/>
      </dsp:nvSpPr>
      <dsp:spPr>
        <a:xfrm>
          <a:off x="1530707" y="3305586"/>
          <a:ext cx="6122828" cy="93234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1"/>
              </a:solidFill>
            </a:rPr>
            <a:t>strojem galowym </a:t>
          </a:r>
          <a:r>
            <a:rPr lang="pl-PL" sz="2000" b="1" kern="1200" dirty="0" smtClean="0">
              <a:solidFill>
                <a:schemeClr val="tx1"/>
              </a:solidFill>
            </a:rPr>
            <a:t>NIE SĄ </a:t>
          </a:r>
          <a:r>
            <a:rPr lang="pl-PL" sz="2000" kern="1200" dirty="0" smtClean="0">
              <a:solidFill>
                <a:schemeClr val="tx1"/>
              </a:solidFill>
            </a:rPr>
            <a:t>jeansy</a:t>
          </a:r>
          <a:r>
            <a:rPr lang="pl-PL" sz="2000" b="1" kern="1200" dirty="0" smtClean="0">
              <a:solidFill>
                <a:schemeClr val="tx1"/>
              </a:solidFill>
            </a:rPr>
            <a:t> </a:t>
          </a:r>
          <a:r>
            <a:rPr lang="pl-PL" sz="2000" kern="1200" dirty="0" smtClean="0">
              <a:solidFill>
                <a:schemeClr val="tx1"/>
              </a:solidFill>
            </a:rPr>
            <a:t>czy</a:t>
          </a:r>
          <a:r>
            <a:rPr lang="pl-PL" sz="2000" b="1" kern="1200" dirty="0" smtClean="0">
              <a:solidFill>
                <a:schemeClr val="tx1"/>
              </a:solidFill>
            </a:rPr>
            <a:t> </a:t>
          </a:r>
          <a:r>
            <a:rPr lang="pl-PL" sz="2000" kern="1200" dirty="0" smtClean="0">
              <a:solidFill>
                <a:schemeClr val="tx1"/>
              </a:solidFill>
            </a:rPr>
            <a:t>zielone, eleganckie spodnie "w </a:t>
          </a:r>
          <a:r>
            <a:rPr lang="pl-PL" sz="2000" kern="1200" dirty="0" err="1" smtClean="0">
              <a:solidFill>
                <a:schemeClr val="tx1"/>
              </a:solidFill>
            </a:rPr>
            <a:t>kantkę</a:t>
          </a:r>
          <a:r>
            <a:rPr lang="pl-PL" sz="2000" kern="1200" dirty="0" smtClean="0">
              <a:solidFill>
                <a:schemeClr val="tx1"/>
              </a:solidFill>
            </a:rPr>
            <a:t>" (bo są zielone!) ani wytworna różowa sukienka.  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1530707" y="3305586"/>
        <a:ext cx="5004017" cy="932344"/>
      </dsp:txXfrm>
    </dsp:sp>
    <dsp:sp modelId="{CFD62BDF-CC5C-459C-B63B-1DBE14180744}">
      <dsp:nvSpPr>
        <dsp:cNvPr id="0" name=""/>
        <dsp:cNvSpPr/>
      </dsp:nvSpPr>
      <dsp:spPr>
        <a:xfrm>
          <a:off x="5516804" y="714091"/>
          <a:ext cx="606024" cy="6060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5516804" y="714091"/>
        <a:ext cx="606024" cy="606024"/>
      </dsp:txXfrm>
    </dsp:sp>
    <dsp:sp modelId="{2A20CB8A-E961-4F52-B4D0-F964CC91AF60}">
      <dsp:nvSpPr>
        <dsp:cNvPr id="0" name=""/>
        <dsp:cNvSpPr/>
      </dsp:nvSpPr>
      <dsp:spPr>
        <a:xfrm>
          <a:off x="6029591" y="1815953"/>
          <a:ext cx="606024" cy="6060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6029591" y="1815953"/>
        <a:ext cx="606024" cy="606024"/>
      </dsp:txXfrm>
    </dsp:sp>
    <dsp:sp modelId="{3A29DEAF-F5C3-41CF-A7EB-E2107FAAFF02}">
      <dsp:nvSpPr>
        <dsp:cNvPr id="0" name=""/>
        <dsp:cNvSpPr/>
      </dsp:nvSpPr>
      <dsp:spPr>
        <a:xfrm>
          <a:off x="6534724" y="2917815"/>
          <a:ext cx="606024" cy="6060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/>
        </a:p>
      </dsp:txBody>
      <dsp:txXfrm>
        <a:off x="6534724" y="2917815"/>
        <a:ext cx="606024" cy="6060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7FB1A-EC27-4B4F-A7B8-D9C2B54C0E1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5A2E1-4242-440F-8B13-D6CEA61B2F8A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solidFill>
                <a:schemeClr val="accent1"/>
              </a:solidFill>
            </a:rPr>
            <a:t>INNE UROCZYSTOŚCI </a:t>
          </a:r>
          <a:endParaRPr lang="pl-PL" sz="3600" b="1" kern="1200" dirty="0">
            <a:solidFill>
              <a:schemeClr val="accent1"/>
            </a:solidFill>
          </a:endParaRPr>
        </a:p>
      </dsp:txBody>
      <dsp:txXfrm>
        <a:off x="2262981" y="0"/>
        <a:ext cx="5966618" cy="961767"/>
      </dsp:txXfrm>
    </dsp:sp>
    <dsp:sp modelId="{6EFFFE00-274D-4A36-9370-8655152A9965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3AECB-4690-4918-B90A-BC02DAC031C2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obowiązuje </a:t>
          </a:r>
          <a:r>
            <a:rPr lang="pl-PL" sz="2800" b="1" kern="1200" dirty="0" smtClean="0"/>
            <a:t>strój wizytowy</a:t>
          </a:r>
          <a:r>
            <a:rPr lang="pl-PL" sz="2800" kern="1200" dirty="0" smtClean="0"/>
            <a:t> </a:t>
          </a:r>
          <a:endParaRPr lang="pl-PL" sz="2800" kern="1200" dirty="0"/>
        </a:p>
      </dsp:txBody>
      <dsp:txXfrm>
        <a:off x="2262981" y="961767"/>
        <a:ext cx="5966618" cy="961767"/>
      </dsp:txXfrm>
    </dsp:sp>
    <dsp:sp modelId="{76ADA23A-6F7B-4443-AD4C-06A1AA8149FD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1C10-AE37-48EB-A99A-FAC1FC60E507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smtClean="0"/>
            <a:t>strój elegancki, odświętny; </a:t>
          </a:r>
          <a:endParaRPr lang="pl-PL" sz="2400" kern="1200" dirty="0"/>
        </a:p>
      </dsp:txBody>
      <dsp:txXfrm>
        <a:off x="2262981" y="1923534"/>
        <a:ext cx="5966618" cy="961767"/>
      </dsp:txXfrm>
    </dsp:sp>
    <dsp:sp modelId="{E8BD8541-7F44-4FBA-B091-8D48EE1AE824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86BF5-637B-4C1D-9771-4FEBA4F7E0C2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nie ma ograniczeń kolorystycznych </a:t>
          </a:r>
          <a:r>
            <a:rPr lang="pl-PL" sz="2400" b="1" kern="1200" dirty="0" smtClean="0"/>
            <a:t>  </a:t>
          </a:r>
          <a:endParaRPr lang="pl-PL" sz="2400" kern="1200" dirty="0"/>
        </a:p>
      </dsp:txBody>
      <dsp:txXfrm>
        <a:off x="2262981" y="2885301"/>
        <a:ext cx="5966618" cy="9617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BC03E2-4A2C-43D8-8718-1EEFF863D429}">
      <dsp:nvSpPr>
        <dsp:cNvPr id="0" name=""/>
        <dsp:cNvSpPr/>
      </dsp:nvSpPr>
      <dsp:spPr>
        <a:xfrm>
          <a:off x="674218" y="2209"/>
          <a:ext cx="531736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PO PRACY/SZKOLE I W WEEKENDY</a:t>
          </a:r>
          <a:endParaRPr lang="pl-PL" sz="2400" b="1" kern="1200" dirty="0"/>
        </a:p>
      </dsp:txBody>
      <dsp:txXfrm>
        <a:off x="674218" y="2209"/>
        <a:ext cx="5317368" cy="1458562"/>
      </dsp:txXfrm>
    </dsp:sp>
    <dsp:sp modelId="{32D26845-868C-4ED1-9291-6D794E31CA31}">
      <dsp:nvSpPr>
        <dsp:cNvPr id="0" name=""/>
        <dsp:cNvSpPr/>
      </dsp:nvSpPr>
      <dsp:spPr>
        <a:xfrm>
          <a:off x="674218" y="1533700"/>
          <a:ext cx="5773102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w zasadzie obowiązuje tutaj duża dowolność: możemy pobawić się modą, zaszaleć z kolorem, wzorem, fasonem.</a:t>
          </a:r>
          <a:endParaRPr lang="pl-PL" sz="2400" b="1" kern="1200" dirty="0"/>
        </a:p>
      </dsp:txBody>
      <dsp:txXfrm>
        <a:off x="674218" y="1533700"/>
        <a:ext cx="5773102" cy="1458562"/>
      </dsp:txXfrm>
    </dsp:sp>
    <dsp:sp modelId="{D6B31BEA-91B2-4BD7-9671-FBFE75FEBB70}">
      <dsp:nvSpPr>
        <dsp:cNvPr id="0" name=""/>
        <dsp:cNvSpPr/>
      </dsp:nvSpPr>
      <dsp:spPr>
        <a:xfrm>
          <a:off x="674218" y="3065190"/>
          <a:ext cx="6247898" cy="1458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Pamiętajmy jednak o ważnej zasadzie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unikania przesady! </a:t>
          </a:r>
          <a:endParaRPr lang="pl-PL" sz="23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674218" y="3065190"/>
        <a:ext cx="6247898" cy="14585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D27AB-1D13-43F0-A6CE-DE367ED0EF52}">
      <dsp:nvSpPr>
        <dsp:cNvPr id="0" name=""/>
        <dsp:cNvSpPr/>
      </dsp:nvSpPr>
      <dsp:spPr>
        <a:xfrm>
          <a:off x="1803838" y="214855"/>
          <a:ext cx="2588975" cy="204599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CO </a:t>
          </a:r>
          <a:r>
            <a:rPr lang="pl-PL" sz="2300" b="1" kern="12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TYLKO</a:t>
          </a:r>
          <a:r>
            <a:rPr lang="pl-PL" sz="2300" b="1" kern="1200" dirty="0" smtClean="0"/>
            <a:t> NA PLAŻĘ? </a:t>
          </a:r>
          <a:endParaRPr lang="pl-PL" sz="2300" b="1" kern="1200" dirty="0"/>
        </a:p>
      </dsp:txBody>
      <dsp:txXfrm>
        <a:off x="1803838" y="214855"/>
        <a:ext cx="2588975" cy="2045990"/>
      </dsp:txXfrm>
    </dsp:sp>
    <dsp:sp modelId="{A72E5CC3-CE16-4B39-857C-E5D93EC4B4B0}">
      <dsp:nvSpPr>
        <dsp:cNvPr id="0" name=""/>
        <dsp:cNvSpPr/>
      </dsp:nvSpPr>
      <dsp:spPr>
        <a:xfrm rot="5400000">
          <a:off x="4962931" y="-57215"/>
          <a:ext cx="2045990" cy="2590132"/>
        </a:xfrm>
        <a:prstGeom prst="pieWedge">
          <a:avLst/>
        </a:prstGeom>
        <a:solidFill>
          <a:schemeClr val="tx2">
            <a:lumMod val="60000"/>
            <a:lumOff val="4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odsłanianie ciała </a:t>
          </a:r>
          <a:endParaRPr lang="pl-PL" sz="2300" kern="1200" dirty="0">
            <a:solidFill>
              <a:schemeClr val="tx1"/>
            </a:solidFill>
          </a:endParaRPr>
        </a:p>
      </dsp:txBody>
      <dsp:txXfrm rot="5400000">
        <a:off x="4962931" y="-57215"/>
        <a:ext cx="2045990" cy="2590132"/>
      </dsp:txXfrm>
    </dsp:sp>
    <dsp:sp modelId="{7726ABE7-D7A6-47AD-84C5-F95E26D00800}">
      <dsp:nvSpPr>
        <dsp:cNvPr id="0" name=""/>
        <dsp:cNvSpPr/>
      </dsp:nvSpPr>
      <dsp:spPr>
        <a:xfrm rot="10800000">
          <a:off x="4690860" y="2404856"/>
          <a:ext cx="2594443" cy="1959741"/>
        </a:xfrm>
        <a:prstGeom prst="pieWedge">
          <a:avLst/>
        </a:prstGeom>
        <a:solidFill>
          <a:schemeClr val="tx2">
            <a:lumMod val="60000"/>
            <a:lumOff val="4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klapki</a:t>
          </a:r>
          <a:endParaRPr lang="pl-PL" sz="2300" kern="1200" dirty="0">
            <a:solidFill>
              <a:schemeClr val="tx1"/>
            </a:solidFill>
          </a:endParaRPr>
        </a:p>
      </dsp:txBody>
      <dsp:txXfrm rot="10800000">
        <a:off x="4690860" y="2404856"/>
        <a:ext cx="2594443" cy="1959741"/>
      </dsp:txXfrm>
    </dsp:sp>
    <dsp:sp modelId="{EA0BD3B0-FA06-4825-92B5-A661F87B7542}">
      <dsp:nvSpPr>
        <dsp:cNvPr id="0" name=""/>
        <dsp:cNvSpPr/>
      </dsp:nvSpPr>
      <dsp:spPr>
        <a:xfrm rot="16200000">
          <a:off x="2109372" y="2079284"/>
          <a:ext cx="1977908" cy="2629072"/>
        </a:xfrm>
        <a:prstGeom prst="pieWedge">
          <a:avLst/>
        </a:prstGeom>
        <a:solidFill>
          <a:schemeClr val="tx2">
            <a:lumMod val="60000"/>
            <a:lumOff val="4000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>
              <a:solidFill>
                <a:schemeClr val="tx1"/>
              </a:solidFill>
            </a:rPr>
            <a:t>bikini</a:t>
          </a:r>
          <a:endParaRPr lang="pl-PL" sz="2300" kern="1200" dirty="0">
            <a:solidFill>
              <a:schemeClr val="tx1"/>
            </a:solidFill>
          </a:endParaRPr>
        </a:p>
      </dsp:txBody>
      <dsp:txXfrm rot="16200000">
        <a:off x="2109372" y="2079284"/>
        <a:ext cx="1977908" cy="2629072"/>
      </dsp:txXfrm>
    </dsp:sp>
    <dsp:sp modelId="{36F15A56-58A1-4BB9-AC17-37956CA1B82A}">
      <dsp:nvSpPr>
        <dsp:cNvPr id="0" name=""/>
        <dsp:cNvSpPr/>
      </dsp:nvSpPr>
      <dsp:spPr>
        <a:xfrm>
          <a:off x="4186807" y="1900808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CFC8D-DD31-45EC-997A-DB4964BEBB32}">
      <dsp:nvSpPr>
        <dsp:cNvPr id="0" name=""/>
        <dsp:cNvSpPr/>
      </dsp:nvSpPr>
      <dsp:spPr>
        <a:xfrm rot="10800000">
          <a:off x="4186807" y="2260850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4D5615-325A-46C9-B7C4-08C6289E6177}">
      <dsp:nvSpPr>
        <dsp:cNvPr id="0" name=""/>
        <dsp:cNvSpPr/>
      </dsp:nvSpPr>
      <dsp:spPr>
        <a:xfrm>
          <a:off x="2539900" y="624"/>
          <a:ext cx="5685895" cy="243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odkryte ramiona, plecy, dekolt w dzień 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prześwitujące ubrania w dzień 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klapki lub sandały w </a:t>
          </a:r>
          <a:r>
            <a:rPr lang="pl-PL" sz="1800" kern="1200" dirty="0" smtClean="0"/>
            <a:t>pracy/szkole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biżuteria w dużej ilości w </a:t>
          </a:r>
          <a:r>
            <a:rPr lang="pl-PL" sz="1800" kern="1200" dirty="0" smtClean="0"/>
            <a:t>pracy/szkole</a:t>
          </a:r>
          <a:endParaRPr lang="pl-PL" sz="19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strój codzienny na uroczystości </a:t>
          </a:r>
          <a:endParaRPr lang="pl-PL" sz="1900" kern="1200" dirty="0"/>
        </a:p>
      </dsp:txBody>
      <dsp:txXfrm>
        <a:off x="2539900" y="624"/>
        <a:ext cx="5685895" cy="2433961"/>
      </dsp:txXfrm>
    </dsp:sp>
    <dsp:sp modelId="{AD86AB35-D74A-48FD-B6F5-B5CBA2EAD4D1}">
      <dsp:nvSpPr>
        <dsp:cNvPr id="0" name=""/>
        <dsp:cNvSpPr/>
      </dsp:nvSpPr>
      <dsp:spPr>
        <a:xfrm>
          <a:off x="3803" y="624"/>
          <a:ext cx="2536096" cy="2433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KOBIETA</a:t>
          </a:r>
          <a:endParaRPr lang="pl-PL" sz="2800" b="1" kern="1200" dirty="0"/>
        </a:p>
      </dsp:txBody>
      <dsp:txXfrm>
        <a:off x="3803" y="624"/>
        <a:ext cx="2536096" cy="2433961"/>
      </dsp:txXfrm>
    </dsp:sp>
    <dsp:sp modelId="{CF3C7BA4-64F7-46ED-8E1C-E639403EADDD}">
      <dsp:nvSpPr>
        <dsp:cNvPr id="0" name=""/>
        <dsp:cNvSpPr/>
      </dsp:nvSpPr>
      <dsp:spPr>
        <a:xfrm>
          <a:off x="2602627" y="2677982"/>
          <a:ext cx="5575422" cy="24339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krawat do koszuli z krótkim rękawem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skarpetki do sandałów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biżuteria typu złoty łańcuch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/>
            <a:t>krótkie  spodnie w pracy </a:t>
          </a:r>
          <a:r>
            <a:rPr lang="pl-PL" sz="1400" kern="1200" dirty="0" smtClean="0"/>
            <a:t>(chyba, że jest ratownikiem)</a:t>
          </a:r>
          <a:endParaRPr lang="pl-PL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0" i="0" kern="1200" dirty="0" smtClean="0"/>
            <a:t>rozpięty </a:t>
          </a:r>
          <a:r>
            <a:rPr lang="pl-PL" sz="1800" b="0" i="0" kern="1200" dirty="0" smtClean="0"/>
            <a:t>kołnierzyk koszuli </a:t>
          </a:r>
          <a:r>
            <a:rPr lang="pl-PL" sz="1400" b="0" i="0" kern="1200" dirty="0" smtClean="0"/>
            <a:t>(gdy na szyi jest krawat)</a:t>
          </a:r>
          <a:endParaRPr lang="pl-PL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600" kern="1200" dirty="0"/>
        </a:p>
      </dsp:txBody>
      <dsp:txXfrm>
        <a:off x="2602627" y="2677982"/>
        <a:ext cx="5575422" cy="2433961"/>
      </dsp:txXfrm>
    </dsp:sp>
    <dsp:sp modelId="{07F31B65-FDFC-4BB8-B8ED-008DC77269B7}">
      <dsp:nvSpPr>
        <dsp:cNvPr id="0" name=""/>
        <dsp:cNvSpPr/>
      </dsp:nvSpPr>
      <dsp:spPr>
        <a:xfrm>
          <a:off x="51550" y="2677982"/>
          <a:ext cx="2551077" cy="24339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/>
            <a:t>MĘŻCZYZNA</a:t>
          </a:r>
          <a:endParaRPr lang="pl-PL" sz="2800" b="1" kern="1200" dirty="0"/>
        </a:p>
      </dsp:txBody>
      <dsp:txXfrm>
        <a:off x="51550" y="2677982"/>
        <a:ext cx="2551077" cy="2433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3/10/2019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3/10/2019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3/10/2019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3/10/2019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55776" y="5229200"/>
            <a:ext cx="6194066" cy="925223"/>
          </a:xfrm>
        </p:spPr>
        <p:txBody>
          <a:bodyPr anchor="b">
            <a:normAutofit/>
          </a:bodyPr>
          <a:lstStyle/>
          <a:p>
            <a:r>
              <a:rPr lang="pl-PL" sz="1800" b="1" dirty="0" smtClean="0">
                <a:latin typeface="Bahnschrift Light" pitchFamily="34" charset="0"/>
              </a:rPr>
              <a:t>opracowanie: Anna </a:t>
            </a:r>
            <a:r>
              <a:rPr lang="pl-PL" sz="1800" b="1" dirty="0" err="1" smtClean="0">
                <a:latin typeface="Bahnschrift Light" pitchFamily="34" charset="0"/>
              </a:rPr>
              <a:t>Hanusiak</a:t>
            </a:r>
            <a:r>
              <a:rPr lang="pl-PL" sz="1800" b="1" dirty="0" smtClean="0">
                <a:latin typeface="Bahnschrift Light" pitchFamily="34" charset="0"/>
              </a:rPr>
              <a:t>  i Iwona Dąbek</a:t>
            </a:r>
            <a:endParaRPr lang="pl-PL" sz="1800" b="1" dirty="0">
              <a:latin typeface="Bahnschrift Light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5400000">
            <a:off x="5946609" y="87594"/>
            <a:ext cx="3024337" cy="337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/>
          <a:stretch>
            <a:fillRect/>
          </a:stretch>
        </p:blipFill>
        <p:spPr bwMode="auto">
          <a:xfrm>
            <a:off x="4788024" y="404664"/>
            <a:ext cx="124923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7577814" cy="1470025"/>
          </a:xfrm>
        </p:spPr>
        <p:txBody>
          <a:bodyPr>
            <a:normAutofit fontScale="90000"/>
          </a:bodyPr>
          <a:lstStyle/>
          <a:p>
            <a:r>
              <a:rPr lang="pl-PL" sz="3600" b="1" i="1" dirty="0" smtClean="0">
                <a:latin typeface="Bahnschrift Light" pitchFamily="34" charset="0"/>
              </a:rPr>
              <a:t>Projekt </a:t>
            </a:r>
            <a:r>
              <a:rPr lang="pl-PL" sz="3600" b="1" i="1" dirty="0" err="1" smtClean="0">
                <a:latin typeface="Bahnschrift Light" pitchFamily="34" charset="0"/>
              </a:rPr>
              <a:t>psychoedukacyjny</a:t>
            </a:r>
            <a:r>
              <a:rPr lang="pl-PL" sz="3600" b="1" i="1" dirty="0" smtClean="0">
                <a:latin typeface="Bahnschrift Light" pitchFamily="34" charset="0"/>
              </a:rPr>
              <a:t> dla klas 4-7</a:t>
            </a:r>
            <a:r>
              <a:rPr lang="pl-PL" b="1" i="1" dirty="0" smtClean="0">
                <a:latin typeface="Bahnschrift Light" pitchFamily="34" charset="0"/>
              </a:rPr>
              <a:t/>
            </a:r>
            <a:br>
              <a:rPr lang="pl-PL" b="1" i="1" dirty="0" smtClean="0">
                <a:latin typeface="Bahnschrift Light" pitchFamily="34" charset="0"/>
              </a:rPr>
            </a:br>
            <a:endParaRPr lang="pl-PL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6504"/>
          </a:xfrm>
        </p:spPr>
        <p:txBody>
          <a:bodyPr anchor="t">
            <a:normAutofit/>
          </a:bodyPr>
          <a:lstStyle/>
          <a:p>
            <a:pPr lvl="0" algn="just">
              <a:buBlip>
                <a:blip r:embed="rId2"/>
              </a:buBlip>
            </a:pPr>
            <a:r>
              <a:rPr lang="pl-PL" b="1" dirty="0" smtClean="0">
                <a:solidFill>
                  <a:schemeClr val="accent1"/>
                </a:solidFill>
              </a:rPr>
              <a:t>do osób </a:t>
            </a:r>
            <a:r>
              <a:rPr lang="pl-PL" b="1" dirty="0" smtClean="0">
                <a:solidFill>
                  <a:schemeClr val="accent1"/>
                </a:solidFill>
              </a:rPr>
              <a:t>dorosłych - obcych czy znajomych </a:t>
            </a:r>
            <a:r>
              <a:rPr lang="pl-PL" dirty="0" smtClean="0"/>
              <a:t>- </a:t>
            </a:r>
            <a:r>
              <a:rPr lang="pl-PL" dirty="0" smtClean="0"/>
              <a:t>tylko "dzień dobry" i "do widzenia" są akceptowalnymi formami!</a:t>
            </a:r>
          </a:p>
          <a:p>
            <a:pPr algn="l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467544" y="260648"/>
            <a:ext cx="8229600" cy="765279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Słowa powitania i pożegnania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1" name="Obraz 10" descr="eński-emoticon-falowanie-cześć-324868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41" b="10101"/>
          <a:stretch>
            <a:fillRect/>
          </a:stretch>
        </p:blipFill>
        <p:spPr>
          <a:xfrm rot="614493">
            <a:off x="6023018" y="4017951"/>
            <a:ext cx="2753181" cy="1988840"/>
          </a:xfrm>
          <a:prstGeom prst="rect">
            <a:avLst/>
          </a:prstGeom>
        </p:spPr>
      </p:pic>
      <p:sp>
        <p:nvSpPr>
          <p:cNvPr id="12" name="Objaśnienie owalne 11"/>
          <p:cNvSpPr/>
          <p:nvPr/>
        </p:nvSpPr>
        <p:spPr>
          <a:xfrm>
            <a:off x="1403648" y="3212976"/>
            <a:ext cx="3024336" cy="1728192"/>
          </a:xfrm>
          <a:prstGeom prst="wedgeEllipseCallout">
            <a:avLst>
              <a:gd name="adj1" fmla="val 98253"/>
              <a:gd name="adj2" fmla="val 591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200" b="1" i="1" dirty="0" smtClean="0"/>
              <a:t>DZIEŃ DOBRY!</a:t>
            </a:r>
            <a:endParaRPr lang="pl-PL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6504"/>
          </a:xfrm>
        </p:spPr>
        <p:txBody>
          <a:bodyPr anchor="t">
            <a:normAutofit/>
          </a:bodyPr>
          <a:lstStyle/>
          <a:p>
            <a:pPr algn="r">
              <a:buNone/>
            </a:pPr>
            <a:endParaRPr lang="pl-PL" sz="6000" b="1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pl-PL" sz="6000" b="1" dirty="0" smtClean="0">
                <a:solidFill>
                  <a:schemeClr val="accent1"/>
                </a:solidFill>
                <a:latin typeface="Arial Black" pitchFamily="34" charset="0"/>
              </a:rPr>
              <a:t>!!! </a:t>
            </a:r>
            <a:r>
              <a:rPr lang="pl-PL" sz="5400" b="1" dirty="0" smtClean="0">
                <a:solidFill>
                  <a:schemeClr val="accent1"/>
                </a:solidFill>
                <a:latin typeface="Arial Black" pitchFamily="34" charset="0"/>
              </a:rPr>
              <a:t>WAŻNE </a:t>
            </a:r>
            <a:endParaRPr lang="pl-PL" b="1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r">
              <a:buNone/>
            </a:pPr>
            <a:endParaRPr lang="pl-PL" dirty="0" smtClean="0"/>
          </a:p>
          <a:p>
            <a:pPr algn="r">
              <a:buNone/>
            </a:pPr>
            <a:r>
              <a:rPr lang="pl-PL" b="1" dirty="0" smtClean="0"/>
              <a:t>słowa powitania mówmy </a:t>
            </a:r>
            <a:r>
              <a:rPr lang="pl-PL" b="1" u="sng" dirty="0" smtClean="0">
                <a:solidFill>
                  <a:schemeClr val="accent1"/>
                </a:solidFill>
              </a:rPr>
              <a:t>wyraźnie!</a:t>
            </a:r>
          </a:p>
          <a:p>
            <a:pPr algn="r">
              <a:buNone/>
            </a:pPr>
            <a:endParaRPr lang="pl-PL" sz="1400" dirty="0" smtClean="0"/>
          </a:p>
          <a:p>
            <a:pPr algn="r">
              <a:buNone/>
            </a:pPr>
            <a:r>
              <a:rPr lang="pl-PL" sz="2200" b="1" i="1" dirty="0" smtClean="0"/>
              <a:t>"...</a:t>
            </a:r>
            <a:r>
              <a:rPr lang="pl-PL" sz="2200" b="1" i="1" dirty="0" err="1" smtClean="0"/>
              <a:t>bry</a:t>
            </a:r>
            <a:r>
              <a:rPr lang="pl-PL" sz="2200" b="1" dirty="0" smtClean="0"/>
              <a:t>" mruczane pod nosem wcale dobrze o nas nie świadczy! </a:t>
            </a:r>
          </a:p>
          <a:p>
            <a:pPr lvl="0" algn="just">
              <a:buBlip>
                <a:blip r:embed="rId2"/>
              </a:buBlip>
            </a:pPr>
            <a:endParaRPr lang="pl-PL" dirty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467544" y="260648"/>
            <a:ext cx="8229600" cy="765279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Słowa powitania i pożegnania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9" name="Obraz 8" descr="depositphotos_13304717-stock-illustration-megaphon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88" b="17135"/>
          <a:stretch>
            <a:fillRect/>
          </a:stretch>
        </p:blipFill>
        <p:spPr>
          <a:xfrm>
            <a:off x="0" y="1340768"/>
            <a:ext cx="4308799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6504"/>
          </a:xfrm>
        </p:spPr>
        <p:txBody>
          <a:bodyPr anchor="t">
            <a:normAutofit/>
          </a:bodyPr>
          <a:lstStyle/>
          <a:p>
            <a:pPr lvl="0">
              <a:buBlip>
                <a:blip r:embed="rId2"/>
              </a:buBlip>
            </a:pPr>
            <a:endParaRPr lang="pl-PL" sz="2400" b="1" dirty="0" smtClean="0">
              <a:solidFill>
                <a:schemeClr val="accent1"/>
              </a:solidFill>
            </a:endParaRPr>
          </a:p>
          <a:p>
            <a:pPr lvl="0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mężczyzna</a:t>
            </a:r>
            <a:r>
              <a:rPr lang="pl-PL" sz="2400" dirty="0" smtClean="0"/>
              <a:t> pierwszy kłania się kobiecie</a:t>
            </a:r>
          </a:p>
          <a:p>
            <a:pPr lvl="0">
              <a:buNone/>
            </a:pPr>
            <a:endParaRPr lang="pl-PL" sz="2400" dirty="0" smtClean="0"/>
          </a:p>
          <a:p>
            <a:pPr lvl="0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młodszy</a:t>
            </a:r>
            <a:r>
              <a:rPr lang="pl-PL" sz="2400" dirty="0" smtClean="0"/>
              <a:t> – starszemu</a:t>
            </a:r>
          </a:p>
          <a:p>
            <a:pPr lvl="0">
              <a:buNone/>
            </a:pPr>
            <a:endParaRPr lang="pl-PL" sz="2400" dirty="0" smtClean="0"/>
          </a:p>
          <a:p>
            <a:pPr lvl="0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pracownik </a:t>
            </a:r>
            <a:r>
              <a:rPr lang="pl-PL" sz="2400" dirty="0" smtClean="0"/>
              <a:t>– przełożonemu                                                                                        (uczeń – nauczycielowi)</a:t>
            </a:r>
          </a:p>
          <a:p>
            <a:pPr lvl="0">
              <a:buBlip>
                <a:blip r:embed="rId2"/>
              </a:buBlip>
            </a:pPr>
            <a:endParaRPr lang="pl-PL" sz="2400" dirty="0" smtClean="0"/>
          </a:p>
          <a:p>
            <a:pPr lvl="0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idący</a:t>
            </a:r>
            <a:r>
              <a:rPr lang="pl-PL" sz="2400" dirty="0" smtClean="0"/>
              <a:t> – stojącemu</a:t>
            </a:r>
          </a:p>
          <a:p>
            <a:pPr lvl="0">
              <a:buNone/>
            </a:pPr>
            <a:endParaRPr lang="pl-PL" sz="2400" dirty="0" smtClean="0"/>
          </a:p>
          <a:p>
            <a:pPr lvl="0" algn="l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wchodzący do pomieszczenia </a:t>
            </a:r>
            <a:r>
              <a:rPr lang="pl-PL" sz="2400" dirty="0" smtClean="0"/>
              <a:t>– obecnym</a:t>
            </a:r>
            <a:r>
              <a:rPr lang="pl-PL" dirty="0" smtClean="0"/>
              <a:t>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467544" y="260648"/>
            <a:ext cx="8229600" cy="765279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Kto pierwszy się kłania?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Obraz 4" descr="etykieta-186x18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988840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6504"/>
          </a:xfrm>
        </p:spPr>
        <p:txBody>
          <a:bodyPr anchor="t"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pl-PL" sz="2400" dirty="0" smtClean="0"/>
              <a:t>W sytuacji, gdy </a:t>
            </a:r>
            <a:r>
              <a:rPr lang="pl-PL" sz="2400" b="1" dirty="0" smtClean="0">
                <a:solidFill>
                  <a:schemeClr val="accent1"/>
                </a:solidFill>
              </a:rPr>
              <a:t>trudno ustalić</a:t>
            </a:r>
            <a:r>
              <a:rPr lang="pl-PL" sz="2400" dirty="0" smtClean="0"/>
              <a:t> np. wiek (nie zapytamy przecież: </a:t>
            </a:r>
            <a:r>
              <a:rPr lang="pl-PL" sz="2400" i="1" dirty="0" smtClean="0"/>
              <a:t>przepraszam, ile ma Pan lat, bo nie wiem, kto się ma pierwszy ukłonić</a:t>
            </a:r>
            <a:r>
              <a:rPr lang="pl-PL" sz="2400" dirty="0" smtClean="0"/>
              <a:t>?), savoir- </a:t>
            </a:r>
            <a:r>
              <a:rPr lang="pl-PL" sz="2400" dirty="0" err="1" smtClean="0"/>
              <a:t>vivre</a:t>
            </a:r>
            <a:r>
              <a:rPr lang="pl-PL" sz="2400" dirty="0" smtClean="0"/>
              <a:t> podpowiada jednoznacznie:</a:t>
            </a:r>
            <a:r>
              <a:rPr lang="pl-PL" dirty="0" smtClean="0"/>
              <a:t> </a:t>
            </a:r>
          </a:p>
          <a:p>
            <a:pPr lvl="1" algn="l">
              <a:buNone/>
            </a:pPr>
            <a:r>
              <a:rPr lang="pl-PL" sz="2800" b="1" dirty="0" smtClean="0">
                <a:solidFill>
                  <a:schemeClr val="accent1"/>
                </a:solidFill>
              </a:rPr>
              <a:t>          </a:t>
            </a:r>
          </a:p>
          <a:p>
            <a:pPr lvl="1" algn="r">
              <a:buNone/>
            </a:pPr>
            <a:r>
              <a:rPr lang="pl-PL" sz="2800" b="1" dirty="0" smtClean="0">
                <a:solidFill>
                  <a:schemeClr val="accent1"/>
                </a:solidFill>
              </a:rPr>
              <a:t>          GRZECZNIEJSZY, </a:t>
            </a:r>
          </a:p>
          <a:p>
            <a:pPr lvl="1" algn="r">
              <a:buNone/>
            </a:pPr>
            <a:r>
              <a:rPr lang="pl-PL" sz="2800" b="1" dirty="0" smtClean="0">
                <a:solidFill>
                  <a:schemeClr val="accent1"/>
                </a:solidFill>
              </a:rPr>
              <a:t>LEPIEJ WYCHOWANY </a:t>
            </a:r>
          </a:p>
          <a:p>
            <a:pPr lvl="1" algn="r">
              <a:buNone/>
            </a:pPr>
            <a:r>
              <a:rPr lang="pl-PL" sz="2800" b="1" dirty="0" smtClean="0">
                <a:solidFill>
                  <a:schemeClr val="accent1"/>
                </a:solidFill>
              </a:rPr>
              <a:t>KŁANIA SIĘ PIERWSZY! </a:t>
            </a:r>
          </a:p>
          <a:p>
            <a:pPr>
              <a:buNone/>
            </a:pPr>
            <a:endParaRPr lang="pl-PL" dirty="0" smtClean="0"/>
          </a:p>
          <a:p>
            <a:pPr algn="just">
              <a:buBlip>
                <a:blip r:embed="rId2"/>
              </a:buBlip>
            </a:pPr>
            <a:r>
              <a:rPr lang="pl-PL" sz="2400" dirty="0" smtClean="0"/>
              <a:t>Jeżeli spotykamy kogoś </a:t>
            </a:r>
            <a:r>
              <a:rPr lang="pl-PL" sz="2400" b="1" u="sng" dirty="0" smtClean="0"/>
              <a:t>kilkakrotnie w ciągu jednego dnia</a:t>
            </a:r>
            <a:r>
              <a:rPr lang="pl-PL" sz="2400" b="1" dirty="0" smtClean="0"/>
              <a:t>,</a:t>
            </a:r>
            <a:r>
              <a:rPr lang="pl-PL" sz="2400" dirty="0" smtClean="0"/>
              <a:t> nie powtarzamy powitania ponownie - wystarczy wtedy </a:t>
            </a:r>
            <a:r>
              <a:rPr lang="pl-PL" sz="2400" b="1" dirty="0" smtClean="0">
                <a:solidFill>
                  <a:schemeClr val="accent1"/>
                </a:solidFill>
              </a:rPr>
              <a:t>uśmiech lub skinienie głowy.</a:t>
            </a:r>
            <a:endParaRPr lang="pl-PL" b="1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467544" y="260648"/>
            <a:ext cx="8229600" cy="765279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Kto pierwszy się kłania?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9938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 l="17628" t="31920" r="15173" b="7601"/>
          <a:stretch>
            <a:fillRect/>
          </a:stretch>
        </p:blipFill>
        <p:spPr bwMode="auto">
          <a:xfrm>
            <a:off x="1979712" y="2996952"/>
            <a:ext cx="2000221" cy="1800200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6504"/>
          </a:xfrm>
        </p:spPr>
        <p:txBody>
          <a:bodyPr anchor="t"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pl-PL" sz="2400" dirty="0" smtClean="0"/>
              <a:t>Wystarczające jest powitanie słowne, podanie ręki nie jest obowiązkowe, jednak jest obecnie bardzo popularne. </a:t>
            </a:r>
          </a:p>
          <a:p>
            <a:pPr>
              <a:buBlip>
                <a:blip r:embed="rId2"/>
              </a:buBlip>
            </a:pPr>
            <a:r>
              <a:rPr lang="pl-PL" sz="2400" dirty="0" smtClean="0"/>
              <a:t>Przy podawaniu ręki obowiązują </a:t>
            </a:r>
            <a:r>
              <a:rPr lang="pl-PL" sz="2400" b="1" dirty="0" smtClean="0"/>
              <a:t>zasady odwrotne niż przy powitaniu słownym: </a:t>
            </a:r>
            <a:endParaRPr lang="pl-PL" sz="2400" dirty="0" smtClean="0"/>
          </a:p>
          <a:p>
            <a:pPr lvl="1">
              <a:buBlip>
                <a:blip r:embed="rId3"/>
              </a:buBlip>
            </a:pPr>
            <a:r>
              <a:rPr lang="pl-PL" sz="2000" dirty="0" smtClean="0"/>
              <a:t>kobieta podaje rękę mężczyźnie, </a:t>
            </a:r>
          </a:p>
          <a:p>
            <a:pPr lvl="1">
              <a:buBlip>
                <a:blip r:embed="rId3"/>
              </a:buBlip>
            </a:pPr>
            <a:r>
              <a:rPr lang="pl-PL" sz="2000" dirty="0" smtClean="0"/>
              <a:t>starszy młodszemu, </a:t>
            </a:r>
          </a:p>
          <a:p>
            <a:pPr lvl="1">
              <a:buBlip>
                <a:blip r:embed="rId3"/>
              </a:buBlip>
            </a:pPr>
            <a:r>
              <a:rPr lang="pl-PL" sz="2000" dirty="0" smtClean="0"/>
              <a:t>przełożony podwładnemu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467544" y="260648"/>
            <a:ext cx="8229600" cy="765279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Uściski dłoni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1986" name="Picture 2" descr="Podobny obra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126036"/>
            <a:ext cx="4388768" cy="3298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79512" y="1313138"/>
            <a:ext cx="8712968" cy="4923214"/>
          </a:xfrm>
        </p:spPr>
        <p:txBody>
          <a:bodyPr anchor="t">
            <a:normAutofit fontScale="92500"/>
          </a:bodyPr>
          <a:lstStyle/>
          <a:p>
            <a:pPr>
              <a:buNone/>
            </a:pPr>
            <a:r>
              <a:rPr lang="pl-PL" sz="2600" dirty="0" smtClean="0"/>
              <a:t>Bardzo ważne jest </a:t>
            </a:r>
            <a:r>
              <a:rPr lang="pl-PL" sz="2600" b="1" dirty="0" smtClean="0">
                <a:solidFill>
                  <a:schemeClr val="accent1"/>
                </a:solidFill>
              </a:rPr>
              <a:t>jak podajemy rękę</a:t>
            </a:r>
            <a:r>
              <a:rPr lang="pl-PL" sz="2600" dirty="0" smtClean="0"/>
              <a:t>. Oto lista najczęstszych błędów: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„</a:t>
            </a:r>
            <a:r>
              <a:rPr lang="pl-PL" sz="2100" b="1" i="1" dirty="0" smtClean="0">
                <a:solidFill>
                  <a:schemeClr val="accent1"/>
                </a:solidFill>
              </a:rPr>
              <a:t>dziadek do orzechów</a:t>
            </a:r>
            <a:r>
              <a:rPr lang="pl-PL" sz="2100" dirty="0" smtClean="0"/>
              <a:t>” - zbyt mocny uścisk, którym próbujemy zgnieść dłoń drugiej osoby jak orzecha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„</a:t>
            </a:r>
            <a:r>
              <a:rPr lang="pl-PL" sz="2100" b="1" i="1" dirty="0" smtClean="0">
                <a:solidFill>
                  <a:schemeClr val="accent1"/>
                </a:solidFill>
              </a:rPr>
              <a:t>śnięta ryba</a:t>
            </a:r>
            <a:r>
              <a:rPr lang="pl-PL" sz="2100" dirty="0" smtClean="0"/>
              <a:t>" - uścisk, a właściwie ledwo dotyk, ręki bezwładnej, wiszącej, bez energii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"</a:t>
            </a:r>
            <a:r>
              <a:rPr lang="pl-PL" sz="2100" b="1" i="1" dirty="0" smtClean="0">
                <a:solidFill>
                  <a:schemeClr val="accent1"/>
                </a:solidFill>
              </a:rPr>
              <a:t>pompka</a:t>
            </a:r>
            <a:r>
              <a:rPr lang="pl-PL" sz="2100" dirty="0" smtClean="0"/>
              <a:t>" - uściskowi dłoni towarzyszy energiczne, szybkie i długie potrząsanie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"</a:t>
            </a:r>
            <a:r>
              <a:rPr lang="pl-PL" sz="2100" b="1" i="1" dirty="0" err="1" smtClean="0">
                <a:solidFill>
                  <a:schemeClr val="accent1"/>
                </a:solidFill>
              </a:rPr>
              <a:t>wyrwirąk</a:t>
            </a:r>
            <a:r>
              <a:rPr lang="pl-PL" sz="2100" dirty="0" smtClean="0"/>
              <a:t>" - uścisk, któremu towarzyszy ciągnięcie drugiej osoby w swoim kierunku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dłoni </a:t>
            </a:r>
            <a:r>
              <a:rPr lang="pl-PL" sz="2100" b="1" dirty="0" smtClean="0">
                <a:solidFill>
                  <a:schemeClr val="accent1"/>
                </a:solidFill>
              </a:rPr>
              <a:t>nad stołem </a:t>
            </a:r>
            <a:r>
              <a:rPr lang="pl-PL" sz="2100" dirty="0" smtClean="0"/>
              <a:t>- nigdy! zawsze wychodzimy zza stołu, biurka i witamy się z drugą osobą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do uścisku </a:t>
            </a:r>
            <a:r>
              <a:rPr lang="pl-PL" sz="2100" b="1" dirty="0" smtClean="0">
                <a:solidFill>
                  <a:schemeClr val="accent1"/>
                </a:solidFill>
              </a:rPr>
              <a:t>samych palców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dłoni w pakiecie </a:t>
            </a:r>
            <a:r>
              <a:rPr lang="pl-PL" sz="2100" b="1" dirty="0" smtClean="0">
                <a:solidFill>
                  <a:schemeClr val="accent1"/>
                </a:solidFill>
              </a:rPr>
              <a:t>z poklepywaniem </a:t>
            </a:r>
            <a:r>
              <a:rPr lang="pl-PL" sz="2100" dirty="0" smtClean="0"/>
              <a:t>drugą dłonią w ramię drugiej osoby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dłoni w pakiecie z trzymaniem drugiej </a:t>
            </a:r>
            <a:r>
              <a:rPr lang="pl-PL" sz="2100" b="1" dirty="0" smtClean="0">
                <a:solidFill>
                  <a:schemeClr val="accent1"/>
                </a:solidFill>
              </a:rPr>
              <a:t>ręki w kieszeni </a:t>
            </a:r>
            <a:r>
              <a:rPr lang="pl-PL" sz="2100" dirty="0" smtClean="0"/>
              <a:t>(ważna zasada: przy powitaniu słonym czy z uściskiem dłoni - ręce z kieszeni!!!) </a:t>
            </a:r>
            <a:endParaRPr lang="pl-PL" sz="2000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467544" y="0"/>
            <a:ext cx="8229600" cy="736935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Uściski dłoni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51520" y="1313138"/>
            <a:ext cx="8712968" cy="4923214"/>
          </a:xfrm>
        </p:spPr>
        <p:txBody>
          <a:bodyPr anchor="t">
            <a:normAutofit fontScale="92500"/>
          </a:bodyPr>
          <a:lstStyle/>
          <a:p>
            <a:pPr>
              <a:buNone/>
            </a:pPr>
            <a:r>
              <a:rPr lang="pl-PL" sz="2600" dirty="0" smtClean="0"/>
              <a:t>Bardzo ważne jest </a:t>
            </a:r>
            <a:r>
              <a:rPr lang="pl-PL" sz="2600" b="1" dirty="0" smtClean="0">
                <a:solidFill>
                  <a:schemeClr val="accent1"/>
                </a:solidFill>
              </a:rPr>
              <a:t>jak podajemy rękę</a:t>
            </a:r>
            <a:r>
              <a:rPr lang="pl-PL" sz="2600" dirty="0" smtClean="0"/>
              <a:t>. Oto lista najczęstszych błędów: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„</a:t>
            </a:r>
            <a:r>
              <a:rPr lang="pl-PL" sz="2100" b="1" i="1" dirty="0" smtClean="0">
                <a:solidFill>
                  <a:schemeClr val="accent1"/>
                </a:solidFill>
              </a:rPr>
              <a:t>dziadek do orzechów</a:t>
            </a:r>
            <a:r>
              <a:rPr lang="pl-PL" sz="2100" dirty="0" smtClean="0"/>
              <a:t>” - zbyt mocny uścisk, którym próbujemy zgnieść dłoń drugiej osoby jak orzecha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„</a:t>
            </a:r>
            <a:r>
              <a:rPr lang="pl-PL" sz="2100" b="1" i="1" dirty="0" smtClean="0">
                <a:solidFill>
                  <a:schemeClr val="accent1"/>
                </a:solidFill>
              </a:rPr>
              <a:t>śnięta ryba</a:t>
            </a:r>
            <a:r>
              <a:rPr lang="pl-PL" sz="2100" dirty="0" smtClean="0"/>
              <a:t>" - uścisk, a właściwie ledwo dotyk, ręki bezwładnej, wiszącej, bez energii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"</a:t>
            </a:r>
            <a:r>
              <a:rPr lang="pl-PL" sz="2100" b="1" i="1" dirty="0" smtClean="0">
                <a:solidFill>
                  <a:schemeClr val="accent1"/>
                </a:solidFill>
              </a:rPr>
              <a:t>pompka</a:t>
            </a:r>
            <a:r>
              <a:rPr lang="pl-PL" sz="2100" dirty="0" smtClean="0"/>
              <a:t>" - uściskowi dłoni towarzyszy energiczne, szybkie i długie potrząsanie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"</a:t>
            </a:r>
            <a:r>
              <a:rPr lang="pl-PL" sz="2100" b="1" i="1" dirty="0" err="1" smtClean="0">
                <a:solidFill>
                  <a:schemeClr val="accent1"/>
                </a:solidFill>
              </a:rPr>
              <a:t>wyrwirąk</a:t>
            </a:r>
            <a:r>
              <a:rPr lang="pl-PL" sz="2100" dirty="0" smtClean="0"/>
              <a:t>" - uścisk, któremu towarzyszy ciągnięcie drugiej osoby w swoim kierunku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dłoni </a:t>
            </a:r>
            <a:r>
              <a:rPr lang="pl-PL" sz="2100" b="1" dirty="0" smtClean="0">
                <a:solidFill>
                  <a:schemeClr val="accent1"/>
                </a:solidFill>
              </a:rPr>
              <a:t>nad stołem </a:t>
            </a:r>
            <a:r>
              <a:rPr lang="pl-PL" sz="2100" dirty="0" smtClean="0"/>
              <a:t>- nigdy! zawsze wychodzimy zza stołu, biurka i witamy się z drugą osobą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do uścisku </a:t>
            </a:r>
            <a:r>
              <a:rPr lang="pl-PL" sz="2100" b="1" dirty="0" smtClean="0">
                <a:solidFill>
                  <a:schemeClr val="accent1"/>
                </a:solidFill>
              </a:rPr>
              <a:t>samych palców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dłoni w pakiecie </a:t>
            </a:r>
            <a:r>
              <a:rPr lang="pl-PL" sz="2100" b="1" dirty="0" smtClean="0">
                <a:solidFill>
                  <a:schemeClr val="accent1"/>
                </a:solidFill>
              </a:rPr>
              <a:t>z poklepywaniem </a:t>
            </a:r>
            <a:r>
              <a:rPr lang="pl-PL" sz="2100" dirty="0" smtClean="0"/>
              <a:t>drugą dłonią w ramię drugiej osoby </a:t>
            </a:r>
          </a:p>
          <a:p>
            <a:pPr lvl="0" algn="just">
              <a:buBlip>
                <a:blip r:embed="rId2"/>
              </a:buBlip>
            </a:pPr>
            <a:r>
              <a:rPr lang="pl-PL" sz="2100" dirty="0" smtClean="0"/>
              <a:t>podawanie dłoni w pakiecie z trzymaniem drugiej </a:t>
            </a:r>
            <a:r>
              <a:rPr lang="pl-PL" sz="2100" b="1" dirty="0" smtClean="0">
                <a:solidFill>
                  <a:schemeClr val="accent1"/>
                </a:solidFill>
              </a:rPr>
              <a:t>ręki w kieszeni </a:t>
            </a:r>
            <a:r>
              <a:rPr lang="pl-PL" sz="2100" dirty="0" smtClean="0"/>
              <a:t>(ważna zasada: przy powitaniu słonym czy z uściskiem dłoni - ręce z kieszeni!!!) </a:t>
            </a:r>
            <a:endParaRPr lang="pl-PL" sz="2000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539552" y="0"/>
            <a:ext cx="8229600" cy="736935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Uściski dłoni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3" name="Obraz 12" descr="zle rebe-2.jpg"/>
          <p:cNvPicPr>
            <a:picLocks noChangeAspect="1"/>
          </p:cNvPicPr>
          <p:nvPr/>
        </p:nvPicPr>
        <p:blipFill>
          <a:blip r:embed="rId3" cstate="print"/>
          <a:srcRect l="17829" t="23100" r="45028" b="49601"/>
          <a:stretch>
            <a:fillRect/>
          </a:stretch>
        </p:blipFill>
        <p:spPr>
          <a:xfrm>
            <a:off x="467544" y="476672"/>
            <a:ext cx="3816424" cy="360573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4" name="Obraz 13" descr="zle rebe-2.jpg"/>
          <p:cNvPicPr>
            <a:picLocks noChangeAspect="1"/>
          </p:cNvPicPr>
          <p:nvPr/>
        </p:nvPicPr>
        <p:blipFill>
          <a:blip r:embed="rId3" cstate="print"/>
          <a:srcRect l="46058" t="53891" r="24228" b="35951"/>
          <a:stretch>
            <a:fillRect/>
          </a:stretch>
        </p:blipFill>
        <p:spPr>
          <a:xfrm>
            <a:off x="467544" y="4581128"/>
            <a:ext cx="3888432" cy="181125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5" name="Obraz 14" descr="zle rebe-1.jpg"/>
          <p:cNvPicPr>
            <a:picLocks noChangeAspect="1"/>
          </p:cNvPicPr>
          <p:nvPr/>
        </p:nvPicPr>
        <p:blipFill>
          <a:blip r:embed="rId4" cstate="print"/>
          <a:srcRect l="48753" t="45800" r="17075" b="25850"/>
          <a:stretch>
            <a:fillRect/>
          </a:stretch>
        </p:blipFill>
        <p:spPr>
          <a:xfrm>
            <a:off x="5148064" y="476671"/>
            <a:ext cx="3528392" cy="39886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6" name="Obraz 15" descr="zle rebe-1.jpg"/>
          <p:cNvPicPr>
            <a:picLocks noChangeAspect="1"/>
          </p:cNvPicPr>
          <p:nvPr/>
        </p:nvPicPr>
        <p:blipFill>
          <a:blip r:embed="rId4" cstate="print"/>
          <a:srcRect l="23495" t="24800" r="46790" b="64263"/>
          <a:stretch>
            <a:fillRect/>
          </a:stretch>
        </p:blipFill>
        <p:spPr>
          <a:xfrm>
            <a:off x="5148064" y="4581128"/>
            <a:ext cx="3528392" cy="17696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9" name="Łącznik prosty 8"/>
          <p:cNvCxnSpPr/>
          <p:nvPr/>
        </p:nvCxnSpPr>
        <p:spPr>
          <a:xfrm>
            <a:off x="179512" y="260648"/>
            <a:ext cx="8712968" cy="6408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 flipH="1">
            <a:off x="251520" y="260648"/>
            <a:ext cx="8640960" cy="6408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322712" cy="4853136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</a:t>
            </a:r>
          </a:p>
          <a:p>
            <a:pPr algn="ctr">
              <a:buNone/>
            </a:pPr>
            <a:r>
              <a:rPr lang="pl-P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zatem podawać dłoń właściwie?</a:t>
            </a: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539552" y="260648"/>
            <a:ext cx="8229600" cy="736935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Uściski dłoni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1" name="Obraz 10" descr="dlon-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85" t="26819" r="23257" b="26900"/>
          <a:stretch>
            <a:fillRect/>
          </a:stretch>
        </p:blipFill>
        <p:spPr>
          <a:xfrm>
            <a:off x="3995936" y="1268761"/>
            <a:ext cx="493204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tekstu 17"/>
          <p:cNvSpPr>
            <a:spLocks noGrp="1"/>
          </p:cNvSpPr>
          <p:nvPr>
            <p:ph type="body" sz="half" idx="2"/>
          </p:nvPr>
        </p:nvSpPr>
        <p:spPr>
          <a:xfrm>
            <a:off x="395536" y="1600200"/>
            <a:ext cx="8291264" cy="4525963"/>
          </a:xfr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lang="pl-PL" b="1" dirty="0" smtClean="0"/>
              <a:t>uścisk, przytulenie, całowanie w policzki - </a:t>
            </a:r>
            <a:r>
              <a:rPr lang="pl-PL" dirty="0" smtClean="0"/>
              <a:t>bardzo osobista forma przywitania, zarezerwowana dla bliskich przyjaciół i rodziny. </a:t>
            </a:r>
          </a:p>
          <a:p>
            <a:endParaRPr lang="pl-PL" dirty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539552" y="260648"/>
            <a:ext cx="8229600" cy="736935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Uściski …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5298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4947810" cy="3303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tekstu 17"/>
          <p:cNvSpPr>
            <a:spLocks noGrp="1"/>
          </p:cNvSpPr>
          <p:nvPr>
            <p:ph type="body" sz="half" idx="2"/>
          </p:nvPr>
        </p:nvSpPr>
        <p:spPr>
          <a:xfrm>
            <a:off x="395536" y="1600200"/>
            <a:ext cx="8291264" cy="45259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Blip>
                <a:blip r:embed="rId2"/>
              </a:buBlip>
            </a:pPr>
            <a:r>
              <a:rPr lang="pl-PL" sz="2400" b="1" spc="50" dirty="0" smtClean="0">
                <a:ln w="11430"/>
                <a:solidFill>
                  <a:schemeClr val="tx1"/>
                </a:solidFill>
              </a:rPr>
              <a:t>Wstając przy powitaniu </a:t>
            </a:r>
            <a:r>
              <a:rPr lang="pl-PL" sz="2400" b="1" spc="50" dirty="0" smtClean="0">
                <a:ln w="11430"/>
                <a:solidFill>
                  <a:schemeClr val="accent1"/>
                </a:solidFill>
              </a:rPr>
              <a:t>okazujemy szacunek </a:t>
            </a:r>
            <a:r>
              <a:rPr lang="pl-PL" sz="2400" b="1" spc="50" dirty="0" smtClean="0">
                <a:ln w="11430"/>
                <a:solidFill>
                  <a:schemeClr val="tx1"/>
                </a:solidFill>
              </a:rPr>
              <a:t>wchodzącej osobie, dajemy znać, że poświęcamy jej pełną uwagę, bez słów mówimy:</a:t>
            </a:r>
          </a:p>
          <a:p>
            <a:pPr algn="just">
              <a:buBlip>
                <a:blip r:embed="rId2"/>
              </a:buBlip>
            </a:pP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Blip>
                <a:blip r:embed="rId2"/>
              </a:buBlip>
            </a:pP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Blip>
                <a:blip r:embed="rId2"/>
              </a:buBlip>
            </a:pP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buBlip>
                <a:blip r:embed="rId2"/>
              </a:buBlip>
            </a:pP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pl-PL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DOBRZE CIĘ WIDZIEĆ!</a:t>
            </a:r>
          </a:p>
          <a:p>
            <a:pPr algn="just">
              <a:buNone/>
            </a:pPr>
            <a:r>
              <a:rPr lang="pl-P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539552" y="260648"/>
            <a:ext cx="8229600" cy="736935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Wstawanie przy powitaniu 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Obraz 4" descr="baner-grupami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852936"/>
            <a:ext cx="710215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/>
            <a:r>
              <a:rPr lang="pl-PL" sz="2600" b="1" dirty="0" smtClean="0"/>
              <a:t>SAVIOR – VIVRE </a:t>
            </a:r>
            <a:r>
              <a:rPr lang="pl-PL" sz="2600" dirty="0" smtClean="0"/>
              <a:t>(</a:t>
            </a:r>
            <a:r>
              <a:rPr lang="pl-PL" sz="2600" dirty="0" err="1" smtClean="0"/>
              <a:t>fr</a:t>
            </a:r>
            <a:r>
              <a:rPr lang="pl-PL" sz="2600" dirty="0" smtClean="0"/>
              <a:t>. savoir – </a:t>
            </a:r>
            <a:r>
              <a:rPr lang="pl-PL" sz="2600" b="1" dirty="0" smtClean="0">
                <a:solidFill>
                  <a:schemeClr val="accent1"/>
                </a:solidFill>
              </a:rPr>
              <a:t>wiedzieć</a:t>
            </a:r>
            <a:r>
              <a:rPr lang="pl-PL" sz="2600" dirty="0" smtClean="0"/>
              <a:t>, </a:t>
            </a:r>
            <a:r>
              <a:rPr lang="pl-PL" sz="2600" dirty="0" err="1" smtClean="0"/>
              <a:t>vivre</a:t>
            </a:r>
            <a:r>
              <a:rPr lang="pl-PL" sz="2600" dirty="0" smtClean="0"/>
              <a:t> – </a:t>
            </a:r>
            <a:r>
              <a:rPr lang="pl-PL" sz="2600" b="1" dirty="0" smtClean="0">
                <a:solidFill>
                  <a:schemeClr val="accent1"/>
                </a:solidFill>
              </a:rPr>
              <a:t>żyć</a:t>
            </a:r>
            <a:r>
              <a:rPr lang="pl-PL" sz="2600" dirty="0" smtClean="0"/>
              <a:t>; „znajomość życia”) to znajomość obowiązujących zwyczajów, form towarzyskich i reguł grzeczności obowiązujących w danej grupie.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549255"/>
          </a:xfrm>
        </p:spPr>
        <p:txBody>
          <a:bodyPr>
            <a:normAutofit fontScale="90000"/>
          </a:bodyPr>
          <a:lstStyle/>
          <a:p>
            <a:pPr algn="r"/>
            <a:r>
              <a:rPr lang="pl-PL" b="1" dirty="0" smtClean="0"/>
              <a:t>Czym jest SAVIOR – VIVRE?</a:t>
            </a:r>
            <a:endParaRPr lang="pl-P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068960"/>
            <a:ext cx="80184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ymbol zastępczy tekstu 17"/>
          <p:cNvSpPr>
            <a:spLocks noGrp="1"/>
          </p:cNvSpPr>
          <p:nvPr>
            <p:ph type="body" sz="half" idx="1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pl-PL" sz="2400" b="1" u="sng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pl-PL" sz="2400" b="1" u="sng" dirty="0" smtClean="0">
                <a:solidFill>
                  <a:schemeClr val="accent1"/>
                </a:solidFill>
              </a:rPr>
              <a:t>Wstajemy, gdy witamy się:</a:t>
            </a:r>
          </a:p>
          <a:p>
            <a:pPr lvl="0">
              <a:buBlip>
                <a:blip r:embed="rId2"/>
              </a:buBlip>
            </a:pPr>
            <a:endParaRPr lang="pl-PL" sz="2400" dirty="0" smtClean="0"/>
          </a:p>
          <a:p>
            <a:pPr lvl="0">
              <a:buBlip>
                <a:blip r:embed="rId2"/>
              </a:buBlip>
            </a:pPr>
            <a:endParaRPr lang="pl-PL" sz="2400" dirty="0" smtClean="0"/>
          </a:p>
          <a:p>
            <a:pPr lvl="0">
              <a:buBlip>
                <a:blip r:embed="rId2"/>
              </a:buBlip>
            </a:pPr>
            <a:r>
              <a:rPr lang="pl-PL" sz="2200" dirty="0" smtClean="0"/>
              <a:t>z osobą starszą </a:t>
            </a:r>
          </a:p>
          <a:p>
            <a:pPr lvl="0">
              <a:buBlip>
                <a:blip r:embed="rId2"/>
              </a:buBlip>
            </a:pPr>
            <a:r>
              <a:rPr lang="pl-PL" sz="2200" dirty="0" smtClean="0"/>
              <a:t>z osobą o wyższej randze (np. szef, nauczyciel, dyrektor)</a:t>
            </a:r>
          </a:p>
          <a:p>
            <a:pPr lvl="0">
              <a:buBlip>
                <a:blip r:embed="rId2"/>
              </a:buBlip>
            </a:pPr>
            <a:r>
              <a:rPr lang="pl-PL" sz="2200" dirty="0" smtClean="0"/>
              <a:t>mężczyzna z kobietą </a:t>
            </a:r>
          </a:p>
          <a:p>
            <a:pPr lvl="0">
              <a:buBlip>
                <a:blip r:embed="rId2"/>
              </a:buBlip>
            </a:pPr>
            <a:r>
              <a:rPr lang="pl-PL" sz="2200" dirty="0" smtClean="0"/>
              <a:t>mężczyzna z mężczyzną </a:t>
            </a:r>
          </a:p>
          <a:p>
            <a:pPr algn="just">
              <a:buNone/>
            </a:pPr>
            <a:endParaRPr lang="pl-P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pl-P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pl-PL" sz="2400" b="1" u="sng" dirty="0" smtClean="0">
                <a:solidFill>
                  <a:schemeClr val="accent1"/>
                </a:solidFill>
              </a:rPr>
              <a:t>Nie trzeba wstawać, gdy:</a:t>
            </a:r>
          </a:p>
          <a:p>
            <a:pPr algn="ctr">
              <a:buNone/>
            </a:pPr>
            <a:r>
              <a:rPr lang="pl-PL" sz="1600" u="sng" dirty="0" smtClean="0">
                <a:solidFill>
                  <a:schemeClr val="accent1"/>
                </a:solidFill>
              </a:rPr>
              <a:t>(choć gdy wstaniemy nie jest to żaden błąd!)</a:t>
            </a:r>
          </a:p>
          <a:p>
            <a:pPr algn="ctr">
              <a:buNone/>
            </a:pPr>
            <a:endParaRPr lang="pl-PL" sz="1600" u="sng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pl-PL" sz="1600" u="sng" dirty="0" smtClean="0">
                <a:solidFill>
                  <a:schemeClr val="accent1"/>
                </a:solidFill>
              </a:rPr>
              <a:t> </a:t>
            </a:r>
          </a:p>
          <a:p>
            <a:pPr lvl="0">
              <a:buBlip>
                <a:blip r:embed="rId2"/>
              </a:buBlip>
            </a:pPr>
            <a:r>
              <a:rPr lang="pl-PL" sz="2200" dirty="0" smtClean="0"/>
              <a:t>kobieta wita się z mężczyzną </a:t>
            </a:r>
          </a:p>
          <a:p>
            <a:pPr lvl="0">
              <a:buBlip>
                <a:blip r:embed="rId2"/>
              </a:buBlip>
            </a:pPr>
            <a:r>
              <a:rPr lang="pl-PL" sz="2200" dirty="0" smtClean="0"/>
              <a:t>kobieta wita się z kobietą w zbliżonym wieku (wystarczy lekko się podnieść)</a:t>
            </a:r>
          </a:p>
          <a:p>
            <a:pPr lvl="0">
              <a:buBlip>
                <a:blip r:embed="rId2"/>
              </a:buBlip>
            </a:pPr>
            <a:r>
              <a:rPr lang="pl-PL" sz="2200" dirty="0" smtClean="0"/>
              <a:t>witamy się z kolegami, z którymi spędzamy dużo czasu </a:t>
            </a:r>
          </a:p>
          <a:p>
            <a:endParaRPr lang="pl-PL" dirty="0"/>
          </a:p>
        </p:txBody>
      </p:sp>
      <p:sp>
        <p:nvSpPr>
          <p:cNvPr id="10" name="Tytuł 4"/>
          <p:cNvSpPr txBox="1">
            <a:spLocks/>
          </p:cNvSpPr>
          <p:nvPr/>
        </p:nvSpPr>
        <p:spPr>
          <a:xfrm>
            <a:off x="539552" y="260648"/>
            <a:ext cx="8229600" cy="736935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Kiedy trzeba wstawać? A kiedy nie?</a:t>
            </a: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>
              <a:buNone/>
            </a:pP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63272" cy="6212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tx1"/>
                </a:solidFill>
              </a:rPr>
              <a:t>WIZERUNEK – </a:t>
            </a:r>
            <a:r>
              <a:rPr lang="pl-PL" sz="2700" b="1" dirty="0" smtClean="0">
                <a:solidFill>
                  <a:schemeClr val="tx1"/>
                </a:solidFill>
              </a:rPr>
              <a:t>czyli j</a:t>
            </a:r>
            <a:r>
              <a:rPr lang="pl-PL" sz="2700" b="1" dirty="0" smtClean="0">
                <a:solidFill>
                  <a:schemeClr val="accent1"/>
                </a:solidFill>
              </a:rPr>
              <a:t>ak nas widzą tak nas piszą…</a:t>
            </a:r>
            <a:r>
              <a:rPr lang="pl-PL" sz="2700" b="1" dirty="0" smtClean="0">
                <a:solidFill>
                  <a:schemeClr val="tx1"/>
                </a:solidFill>
              </a:rPr>
              <a:t>   </a:t>
            </a:r>
            <a:r>
              <a:rPr lang="pl-PL" sz="2700" b="1" dirty="0" smtClean="0"/>
              <a:t> </a:t>
            </a:r>
            <a:endParaRPr lang="pl-PL" sz="2700" b="1" dirty="0"/>
          </a:p>
        </p:txBody>
      </p:sp>
      <p:pic>
        <p:nvPicPr>
          <p:cNvPr id="4" name="Obraz 3" descr="57fff7804aa4a-jakciewidza.jpg"/>
          <p:cNvPicPr>
            <a:picLocks noChangeAspect="1"/>
          </p:cNvPicPr>
          <p:nvPr/>
        </p:nvPicPr>
        <p:blipFill>
          <a:blip r:embed="rId2" cstate="print"/>
          <a:srcRect l="1220" r="1180"/>
          <a:stretch>
            <a:fillRect/>
          </a:stretch>
        </p:blipFill>
        <p:spPr>
          <a:xfrm>
            <a:off x="1691680" y="1988840"/>
            <a:ext cx="5760640" cy="4320480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179512" y="2276872"/>
            <a:ext cx="1440160" cy="57606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mądry</a:t>
            </a:r>
            <a:endParaRPr lang="pl-PL" b="1" dirty="0"/>
          </a:p>
        </p:txBody>
      </p:sp>
      <p:sp>
        <p:nvSpPr>
          <p:cNvPr id="6" name="Strzałka w prawo 5"/>
          <p:cNvSpPr/>
          <p:nvPr/>
        </p:nvSpPr>
        <p:spPr>
          <a:xfrm>
            <a:off x="179512" y="5013176"/>
            <a:ext cx="1440160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dobry lekarz</a:t>
            </a:r>
            <a:endParaRPr lang="pl-PL" sz="1600" b="1" dirty="0"/>
          </a:p>
        </p:txBody>
      </p:sp>
      <p:sp>
        <p:nvSpPr>
          <p:cNvPr id="7" name="Strzałka w prawo 6"/>
          <p:cNvSpPr/>
          <p:nvPr/>
        </p:nvSpPr>
        <p:spPr>
          <a:xfrm>
            <a:off x="179512" y="3573016"/>
            <a:ext cx="14401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/>
              <a:t>wykształcony</a:t>
            </a:r>
            <a:endParaRPr lang="pl-PL" sz="1400" dirty="0"/>
          </a:p>
        </p:txBody>
      </p:sp>
      <p:sp>
        <p:nvSpPr>
          <p:cNvPr id="12" name="Strzałka w lewo 11"/>
          <p:cNvSpPr/>
          <p:nvPr/>
        </p:nvSpPr>
        <p:spPr>
          <a:xfrm>
            <a:off x="7524328" y="2204864"/>
            <a:ext cx="1440160" cy="576064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przestępca</a:t>
            </a:r>
            <a:endParaRPr lang="pl-PL" dirty="0"/>
          </a:p>
        </p:txBody>
      </p:sp>
      <p:sp>
        <p:nvSpPr>
          <p:cNvPr id="13" name="Strzałka w lewo 12"/>
          <p:cNvSpPr/>
          <p:nvPr/>
        </p:nvSpPr>
        <p:spPr>
          <a:xfrm>
            <a:off x="7524328" y="3573016"/>
            <a:ext cx="1440160" cy="576064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agresywny </a:t>
            </a:r>
            <a:endParaRPr lang="pl-PL" sz="1600" b="1" dirty="0"/>
          </a:p>
        </p:txBody>
      </p:sp>
      <p:sp>
        <p:nvSpPr>
          <p:cNvPr id="14" name="Strzałka w lewo 13"/>
          <p:cNvSpPr/>
          <p:nvPr/>
        </p:nvSpPr>
        <p:spPr>
          <a:xfrm>
            <a:off x="7524328" y="5085184"/>
            <a:ext cx="1440160" cy="57606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budzi lęk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5280" cy="4709120"/>
          </a:xfrm>
        </p:spPr>
        <p:txBody>
          <a:bodyPr/>
          <a:lstStyle/>
          <a:p>
            <a:pPr>
              <a:buNone/>
            </a:pPr>
            <a:r>
              <a:rPr lang="pl-PL" sz="2400" dirty="0" smtClean="0"/>
              <a:t>Stare powiedzenie głosi</a:t>
            </a:r>
            <a:r>
              <a:rPr lang="pl-PL" sz="2400" b="1" dirty="0" smtClean="0">
                <a:solidFill>
                  <a:schemeClr val="accent1"/>
                </a:solidFill>
              </a:rPr>
              <a:t>: "</a:t>
            </a:r>
            <a:r>
              <a:rPr lang="pl-PL" sz="2400" b="1" i="1" dirty="0" smtClean="0">
                <a:solidFill>
                  <a:schemeClr val="accent1"/>
                </a:solidFill>
              </a:rPr>
              <a:t>jak cię widzą, tak cię piszą..."</a:t>
            </a:r>
          </a:p>
          <a:p>
            <a:pPr>
              <a:buBlip>
                <a:blip r:embed="rId2"/>
              </a:buBlip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A z psychologii wiemy, że na pierwsze wrażenie ludzi o nas składają się: </a:t>
            </a:r>
          </a:p>
          <a:p>
            <a:pPr algn="just">
              <a:buNone/>
            </a:pPr>
            <a:endParaRPr lang="pl-PL" sz="2400" dirty="0" smtClean="0"/>
          </a:p>
          <a:p>
            <a:pPr lvl="1">
              <a:buBlip>
                <a:blip r:embed="rId2"/>
              </a:buBlip>
            </a:pPr>
            <a:r>
              <a:rPr lang="pl-PL" sz="2000" dirty="0" smtClean="0"/>
              <a:t>komunikacja niewerbalna (mowa ciała i wygląd zewnętrzny) </a:t>
            </a:r>
            <a:r>
              <a:rPr lang="pl-PL" sz="2000" b="1" dirty="0" smtClean="0">
                <a:solidFill>
                  <a:schemeClr val="accent1"/>
                </a:solidFill>
              </a:rPr>
              <a:t>- 55 %</a:t>
            </a:r>
          </a:p>
          <a:p>
            <a:pPr lvl="1">
              <a:buBlip>
                <a:blip r:embed="rId2"/>
              </a:buBlip>
            </a:pPr>
            <a:r>
              <a:rPr lang="pl-PL" sz="2000" dirty="0" smtClean="0"/>
              <a:t>ton głosu - </a:t>
            </a:r>
            <a:r>
              <a:rPr lang="pl-PL" sz="2000" b="1" dirty="0" smtClean="0">
                <a:solidFill>
                  <a:schemeClr val="accent1"/>
                </a:solidFill>
              </a:rPr>
              <a:t>38 %</a:t>
            </a:r>
          </a:p>
          <a:p>
            <a:pPr lvl="1">
              <a:buBlip>
                <a:blip r:embed="rId2"/>
              </a:buBlip>
            </a:pPr>
            <a:r>
              <a:rPr lang="pl-PL" sz="2000" dirty="0" smtClean="0"/>
              <a:t>słowa </a:t>
            </a:r>
            <a:r>
              <a:rPr lang="pl-PL" sz="2000" b="1" dirty="0" smtClean="0">
                <a:solidFill>
                  <a:schemeClr val="accent1"/>
                </a:solidFill>
              </a:rPr>
              <a:t>– 7%</a:t>
            </a:r>
          </a:p>
          <a:p>
            <a:pPr algn="just">
              <a:buClr>
                <a:schemeClr val="accent1"/>
              </a:buClr>
            </a:pPr>
            <a:endParaRPr lang="pl-PL" sz="20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Wizerunek</a:t>
            </a:r>
            <a:endParaRPr lang="pl-P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8" t="1131" r="3587"/>
          <a:stretch>
            <a:fillRect/>
          </a:stretch>
        </p:blipFill>
        <p:spPr bwMode="auto">
          <a:xfrm>
            <a:off x="3275856" y="3789040"/>
            <a:ext cx="447072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5280" cy="4709120"/>
          </a:xfrm>
        </p:spPr>
        <p:txBody>
          <a:bodyPr/>
          <a:lstStyle/>
          <a:p>
            <a:pPr>
              <a:buNone/>
            </a:pPr>
            <a:r>
              <a:rPr lang="pl-PL" sz="2400" b="1" u="sng" dirty="0" smtClean="0">
                <a:solidFill>
                  <a:schemeClr val="accent1"/>
                </a:solidFill>
              </a:rPr>
              <a:t>NASZE UBRANIE MUSI </a:t>
            </a:r>
            <a:r>
              <a:rPr lang="pl-PL" sz="2400" b="1" u="sng" dirty="0" smtClean="0">
                <a:solidFill>
                  <a:schemeClr val="accent1"/>
                </a:solidFill>
              </a:rPr>
              <a:t>BYĆ: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zadbane, schludne, wyprasowane  </a:t>
            </a: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     </a:t>
            </a:r>
          </a:p>
          <a:p>
            <a:pPr algn="just">
              <a:buNone/>
            </a:pPr>
            <a:r>
              <a:rPr lang="pl-PL" sz="2400" dirty="0" smtClean="0"/>
              <a:t>      ubranie z plamami, wymiętolone, włosy w nieładzie, nieprzyjemna woń, która się za nami ciągnie ... to wszystko źle o nas świadczy. Mówi innym, że jesteśmy flejtuchami, brudasami, leniuchami, nie dbamy o siebie. Nie wzbudzamy zaufania ... Niewielu będzie chciało z nami spędzać czas lub współpracować. </a:t>
            </a:r>
          </a:p>
          <a:p>
            <a:pPr algn="just">
              <a:buClr>
                <a:schemeClr val="accent1"/>
              </a:buClr>
            </a:pPr>
            <a:endParaRPr lang="pl-PL" sz="20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864095"/>
          </a:xfrm>
        </p:spPr>
        <p:txBody>
          <a:bodyPr>
            <a:noAutofit/>
          </a:bodyPr>
          <a:lstStyle/>
          <a:p>
            <a:pPr algn="r"/>
            <a:r>
              <a:rPr lang="pl-PL" sz="2300" b="1" dirty="0" smtClean="0"/>
              <a:t>Stając rano przed naszą szafą, szukając odpowiedzi na pytanie: </a:t>
            </a:r>
            <a:br>
              <a:rPr lang="pl-PL" sz="2300" b="1" dirty="0" smtClean="0"/>
            </a:br>
            <a:r>
              <a:rPr lang="pl-PL" sz="2300" b="1" dirty="0" smtClean="0"/>
              <a:t>"co dziś na siebie włożę?" pamiętajmy o ważnych zasadach: </a:t>
            </a:r>
          </a:p>
        </p:txBody>
      </p:sp>
      <p:pic>
        <p:nvPicPr>
          <p:cNvPr id="6" name="Obraz 5" descr="istockphoto-500910721-1024x102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4432886"/>
            <a:ext cx="3635896" cy="242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1484784"/>
          <a:ext cx="84352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80729"/>
          </a:xfrm>
        </p:spPr>
        <p:txBody>
          <a:bodyPr>
            <a:noAutofit/>
          </a:bodyPr>
          <a:lstStyle/>
          <a:p>
            <a:pPr algn="r"/>
            <a:r>
              <a:rPr lang="pl-PL" sz="2400" b="1" u="sng" dirty="0" smtClean="0">
                <a:solidFill>
                  <a:schemeClr val="accent1"/>
                </a:solidFill>
              </a:rPr>
              <a:t>NASZA STYLIZACJA MUSI BYĆ: </a:t>
            </a:r>
            <a:br>
              <a:rPr lang="pl-PL" sz="2400" b="1" u="sng" dirty="0" smtClean="0">
                <a:solidFill>
                  <a:schemeClr val="accent1"/>
                </a:solidFill>
              </a:rPr>
            </a:br>
            <a:r>
              <a:rPr lang="pl-PL" sz="2400" dirty="0" smtClean="0"/>
              <a:t>dopasowana do okazji (okoliczności, miejsca)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331640" y="1772816"/>
          <a:ext cx="7653536" cy="423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Autofit/>
          </a:bodyPr>
          <a:lstStyle/>
          <a:p>
            <a:pPr algn="r"/>
            <a:r>
              <a:rPr lang="pl-PL" sz="2400" b="1" u="sng" dirty="0" smtClean="0">
                <a:solidFill>
                  <a:schemeClr val="accent1"/>
                </a:solidFill>
              </a:rPr>
              <a:t>NASZA STYLIZACJA MUSI BYĆ: </a:t>
            </a:r>
            <a:br>
              <a:rPr lang="pl-PL" sz="2400" b="1" u="sng" dirty="0" smtClean="0">
                <a:solidFill>
                  <a:schemeClr val="accent1"/>
                </a:solidFill>
              </a:rPr>
            </a:br>
            <a:r>
              <a:rPr lang="pl-PL" sz="2400" dirty="0" smtClean="0"/>
              <a:t>dopasowana do okazji (okoliczności, miejsca)</a:t>
            </a:r>
          </a:p>
        </p:txBody>
      </p:sp>
      <p:pic>
        <p:nvPicPr>
          <p:cNvPr id="2051" name="Picture 3" descr="https://gliwicesp9.edupage.org/photos/skin/clipart/ifxf5021d7eb6e515eb_stroj-300x20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05375"/>
            <a:ext cx="28575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Autofit/>
          </a:bodyPr>
          <a:lstStyle/>
          <a:p>
            <a:pPr algn="r"/>
            <a:r>
              <a:rPr lang="pl-PL" sz="2400" b="1" u="sng" dirty="0" smtClean="0">
                <a:solidFill>
                  <a:schemeClr val="accent1"/>
                </a:solidFill>
              </a:rPr>
              <a:t>NASZA STYLIZACJA MUSI BYĆ: </a:t>
            </a:r>
            <a:br>
              <a:rPr lang="pl-PL" sz="2400" b="1" u="sng" dirty="0" smtClean="0">
                <a:solidFill>
                  <a:schemeClr val="accent1"/>
                </a:solidFill>
              </a:rPr>
            </a:br>
            <a:r>
              <a:rPr lang="pl-PL" sz="2400" dirty="0" smtClean="0"/>
              <a:t>dopasowana do okazji (okoliczności, miejsca)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Autofit/>
          </a:bodyPr>
          <a:lstStyle/>
          <a:p>
            <a:pPr algn="r"/>
            <a:r>
              <a:rPr lang="pl-PL" sz="2400" b="1" u="sng" dirty="0" smtClean="0">
                <a:solidFill>
                  <a:schemeClr val="accent1"/>
                </a:solidFill>
              </a:rPr>
              <a:t>NASZA STYLIZACJA MUSI BYĆ: </a:t>
            </a:r>
            <a:br>
              <a:rPr lang="pl-PL" sz="2400" b="1" u="sng" dirty="0" smtClean="0">
                <a:solidFill>
                  <a:schemeClr val="accent1"/>
                </a:solidFill>
              </a:rPr>
            </a:br>
            <a:r>
              <a:rPr lang="pl-PL" sz="2400" dirty="0" smtClean="0"/>
              <a:t>dopasowana do okazji (okoliczności, miejsca)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75963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az 8" descr="1369603892_ic0j9g_600.jpg"/>
          <p:cNvPicPr>
            <a:picLocks noChangeAspect="1"/>
          </p:cNvPicPr>
          <p:nvPr/>
        </p:nvPicPr>
        <p:blipFill>
          <a:blip r:embed="rId7" cstate="print"/>
          <a:srcRect l="9453" t="8001" r="50419" b="17450"/>
          <a:stretch>
            <a:fillRect/>
          </a:stretch>
        </p:blipFill>
        <p:spPr>
          <a:xfrm>
            <a:off x="7020272" y="2504887"/>
            <a:ext cx="2123728" cy="43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Autofit/>
          </a:bodyPr>
          <a:lstStyle/>
          <a:p>
            <a:pPr algn="r"/>
            <a:r>
              <a:rPr lang="pl-PL" sz="2400" b="1" u="sng" dirty="0" smtClean="0">
                <a:solidFill>
                  <a:schemeClr val="accent1"/>
                </a:solidFill>
              </a:rPr>
              <a:t>NASZA STYLIZACJA MUSI BYĆ: </a:t>
            </a:r>
            <a:br>
              <a:rPr lang="pl-PL" sz="2400" b="1" u="sng" dirty="0" smtClean="0">
                <a:solidFill>
                  <a:schemeClr val="accent1"/>
                </a:solidFill>
              </a:rPr>
            </a:br>
            <a:r>
              <a:rPr lang="pl-PL" sz="2400" dirty="0" smtClean="0"/>
              <a:t>dopasowana do okazji (okoliczności, miejsca)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Autofit/>
          </a:bodyPr>
          <a:lstStyle/>
          <a:p>
            <a:pPr algn="r"/>
            <a:r>
              <a:rPr lang="pl-PL" sz="2400" b="1" u="sng" dirty="0" smtClean="0">
                <a:solidFill>
                  <a:schemeClr val="accent1"/>
                </a:solidFill>
              </a:rPr>
              <a:t>NASZA STYLIZACJA MUSI BYĆ: </a:t>
            </a:r>
            <a:br>
              <a:rPr lang="pl-PL" sz="2400" b="1" u="sng" dirty="0" smtClean="0">
                <a:solidFill>
                  <a:schemeClr val="accent1"/>
                </a:solidFill>
              </a:rPr>
            </a:br>
            <a:r>
              <a:rPr lang="pl-PL" sz="2400" dirty="0" smtClean="0"/>
              <a:t>dopasowana do wieku, sylwetki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l-PL" dirty="0" smtClean="0"/>
              <a:t>Niewłaściwy, niedopasowany do  naszej sylwetki i wieku strój sprawia, że wyglądamy </a:t>
            </a:r>
            <a:r>
              <a:rPr lang="pl-PL" b="1" dirty="0" smtClean="0">
                <a:solidFill>
                  <a:schemeClr val="accent1"/>
                </a:solidFill>
              </a:rPr>
              <a:t>nieestetycznie</a:t>
            </a:r>
            <a:r>
              <a:rPr lang="pl-PL" dirty="0" smtClean="0"/>
              <a:t> i po prostu </a:t>
            </a:r>
            <a:r>
              <a:rPr lang="pl-PL" b="1" dirty="0" smtClean="0">
                <a:solidFill>
                  <a:schemeClr val="accent1"/>
                </a:solidFill>
              </a:rPr>
              <a:t>śmiesznie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9" name="Obraz 8" descr="ofiara-mody-29798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767482"/>
            <a:ext cx="3024336" cy="3658470"/>
          </a:xfrm>
          <a:prstGeom prst="rect">
            <a:avLst/>
          </a:prstGeom>
        </p:spPr>
      </p:pic>
      <p:pic>
        <p:nvPicPr>
          <p:cNvPr id="49154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5147997" cy="2891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just">
              <a:buNone/>
            </a:pPr>
            <a:r>
              <a:rPr lang="pl-PL" sz="2600" b="1" dirty="0" smtClean="0"/>
              <a:t>Dzięki znajomości reguł grzecznościowych:</a:t>
            </a:r>
          </a:p>
          <a:p>
            <a:pPr algn="just"/>
            <a:r>
              <a:rPr lang="pl-PL" sz="2400" dirty="0" smtClean="0"/>
              <a:t>wiemy jak zachować się </a:t>
            </a:r>
            <a:r>
              <a:rPr lang="pl-PL" sz="2400" b="1" dirty="0" smtClean="0">
                <a:solidFill>
                  <a:schemeClr val="accent1"/>
                </a:solidFill>
              </a:rPr>
              <a:t>w każdej sytuacji</a:t>
            </a:r>
            <a:r>
              <a:rPr lang="pl-PL" sz="2400" dirty="0" smtClean="0">
                <a:solidFill>
                  <a:schemeClr val="accent1"/>
                </a:solidFill>
              </a:rPr>
              <a:t>; </a:t>
            </a:r>
          </a:p>
          <a:p>
            <a:pPr algn="just">
              <a:buClr>
                <a:schemeClr val="tx1"/>
              </a:buClr>
            </a:pPr>
            <a:r>
              <a:rPr lang="pl-PL" sz="2400" dirty="0" smtClean="0">
                <a:solidFill>
                  <a:schemeClr val="tx1"/>
                </a:solidFill>
              </a:rPr>
              <a:t>unikniemy </a:t>
            </a:r>
            <a:r>
              <a:rPr lang="pl-PL" sz="2400" b="1" dirty="0" err="1" smtClean="0">
                <a:solidFill>
                  <a:schemeClr val="accent1"/>
                </a:solidFill>
              </a:rPr>
              <a:t>faux</a:t>
            </a:r>
            <a:r>
              <a:rPr lang="pl-PL" sz="2400" b="1" dirty="0" smtClean="0">
                <a:solidFill>
                  <a:schemeClr val="accent1"/>
                </a:solidFill>
              </a:rPr>
              <a:t> pas </a:t>
            </a:r>
            <a:r>
              <a:rPr lang="pl-PL" sz="2400" dirty="0" smtClean="0">
                <a:solidFill>
                  <a:schemeClr val="tx1"/>
                </a:solidFill>
              </a:rPr>
              <a:t>czyli gaf i niezręczności w kontaktach z innymi ludźmi, nie wystawimy się na ośmieszenie; </a:t>
            </a:r>
          </a:p>
          <a:p>
            <a:pPr algn="just"/>
            <a:r>
              <a:rPr lang="pl-PL" sz="2400" dirty="0" smtClean="0"/>
              <a:t>jesteśmy przez innych ludzi widziani jako osoby dobrze wychowane, </a:t>
            </a:r>
            <a:r>
              <a:rPr lang="pl-PL" sz="2400" b="1" dirty="0" smtClean="0">
                <a:solidFill>
                  <a:schemeClr val="accent1"/>
                </a:solidFill>
              </a:rPr>
              <a:t>o wysokiej kulturze </a:t>
            </a:r>
            <a:r>
              <a:rPr lang="pl-PL" sz="2400" b="1" dirty="0" smtClean="0">
                <a:solidFill>
                  <a:schemeClr val="accent1"/>
                </a:solidFill>
              </a:rPr>
              <a:t>osobistej, </a:t>
            </a:r>
            <a:r>
              <a:rPr lang="pl-PL" sz="2400" dirty="0" smtClean="0"/>
              <a:t>a każdy woli przebywać w towarzystwie osoby kulturalnej; </a:t>
            </a:r>
          </a:p>
          <a:p>
            <a:pPr algn="just">
              <a:buClr>
                <a:schemeClr val="tx1"/>
              </a:buClr>
            </a:pPr>
            <a:r>
              <a:rPr lang="pl-PL" sz="2400" b="1" dirty="0" smtClean="0">
                <a:solidFill>
                  <a:schemeClr val="accent1"/>
                </a:solidFill>
              </a:rPr>
              <a:t>unikniemy </a:t>
            </a:r>
            <a:r>
              <a:rPr lang="pl-PL" sz="2400" b="1" dirty="0" smtClean="0">
                <a:solidFill>
                  <a:schemeClr val="accent1"/>
                </a:solidFill>
              </a:rPr>
              <a:t>nieprzyjemności i nieporozumień </a:t>
            </a:r>
            <a:r>
              <a:rPr lang="pl-PL" sz="2400" dirty="0" smtClean="0"/>
              <a:t>w kontaktach z kolegami, nauczycielami, sąsiadami… </a:t>
            </a:r>
          </a:p>
          <a:p>
            <a:pPr algn="just">
              <a:buClr>
                <a:schemeClr val="tx1"/>
              </a:buClr>
            </a:pPr>
            <a:r>
              <a:rPr lang="pl-PL" sz="2400" b="1" dirty="0" smtClean="0">
                <a:solidFill>
                  <a:schemeClr val="accent1"/>
                </a:solidFill>
              </a:rPr>
              <a:t>łatwiej i przyjemniej się żyje, </a:t>
            </a:r>
            <a:r>
              <a:rPr lang="pl-PL" sz="2400" dirty="0" smtClean="0"/>
              <a:t>gdy jesteśmy wobec siebie kulturalni.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549255"/>
          </a:xfrm>
        </p:spPr>
        <p:txBody>
          <a:bodyPr>
            <a:normAutofit fontScale="90000"/>
          </a:bodyPr>
          <a:lstStyle/>
          <a:p>
            <a:pPr algn="r"/>
            <a:r>
              <a:rPr lang="pl-PL" b="1" dirty="0" smtClean="0"/>
              <a:t>Po co nam SAVIOR – VIVRE?</a:t>
            </a:r>
            <a:endParaRPr lang="pl-PL" b="1" dirty="0"/>
          </a:p>
        </p:txBody>
      </p:sp>
      <p:pic>
        <p:nvPicPr>
          <p:cNvPr id="71682" name="Picture 2" descr="Znalezione obrazy dla zapytania savoir vivr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5002907"/>
            <a:ext cx="1855093" cy="1855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2800" b="1" dirty="0" smtClean="0"/>
              <a:t>Niewybaczalne grzechy w ubiorze  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Autofit/>
          </a:bodyPr>
          <a:lstStyle/>
          <a:p>
            <a:pPr algn="r"/>
            <a:r>
              <a:rPr lang="pl-PL" sz="2400" b="1" u="sng" dirty="0" smtClean="0">
                <a:solidFill>
                  <a:schemeClr val="accent1"/>
                </a:solidFill>
              </a:rPr>
              <a:t>NASZA STYLIZACJA MUSI BYĆ: </a:t>
            </a:r>
            <a:br>
              <a:rPr lang="pl-PL" sz="2400" b="1" u="sng" dirty="0" smtClean="0">
                <a:solidFill>
                  <a:schemeClr val="accent1"/>
                </a:solidFill>
              </a:rPr>
            </a:br>
            <a:r>
              <a:rPr lang="pl-PL" sz="2400" dirty="0" smtClean="0"/>
              <a:t> dobrana z zachowaniem zasady umiaru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lvl="0" algn="r">
              <a:buNone/>
            </a:pPr>
            <a:r>
              <a:rPr lang="pl-PL" sz="2400" b="1" dirty="0" smtClean="0">
                <a:solidFill>
                  <a:schemeClr val="accent1"/>
                </a:solidFill>
              </a:rPr>
              <a:t>Zasada umiaru </a:t>
            </a:r>
            <a:r>
              <a:rPr lang="pl-PL" sz="2400" dirty="0" smtClean="0"/>
              <a:t>- </a:t>
            </a:r>
            <a:r>
              <a:rPr lang="pl-PL" sz="2200" dirty="0" smtClean="0"/>
              <a:t>podstawowa zasada kultury i elegancji!</a:t>
            </a:r>
          </a:p>
          <a:p>
            <a:pPr algn="r">
              <a:buNone/>
            </a:pPr>
            <a:r>
              <a:rPr lang="pl-PL" sz="2200" dirty="0" smtClean="0"/>
              <a:t>Czy warto podążać ślepo za modą? </a:t>
            </a:r>
          </a:p>
          <a:p>
            <a:pPr algn="r">
              <a:buNone/>
            </a:pPr>
            <a:r>
              <a:rPr lang="pl-PL" sz="2200" dirty="0" smtClean="0"/>
              <a:t>Łatwo można zostać jej ofiarą...</a:t>
            </a:r>
          </a:p>
          <a:p>
            <a:pPr lvl="0" algn="just">
              <a:buNone/>
            </a:pPr>
            <a:endParaRPr lang="pl-PL" sz="2400" dirty="0"/>
          </a:p>
        </p:txBody>
      </p:sp>
      <p:pic>
        <p:nvPicPr>
          <p:cNvPr id="6" name="Obraz 5" descr="1274269752_by_Janusz1111_600.jpg"/>
          <p:cNvPicPr>
            <a:picLocks noChangeAspect="1"/>
          </p:cNvPicPr>
          <p:nvPr/>
        </p:nvPicPr>
        <p:blipFill>
          <a:blip r:embed="rId2" cstate="print"/>
          <a:srcRect l="11032" t="6951" r="6930" b="19550"/>
          <a:stretch>
            <a:fillRect/>
          </a:stretch>
        </p:blipFill>
        <p:spPr>
          <a:xfrm>
            <a:off x="4731374" y="2996952"/>
            <a:ext cx="4412626" cy="3861048"/>
          </a:xfrm>
          <a:prstGeom prst="rect">
            <a:avLst/>
          </a:prstGeom>
        </p:spPr>
      </p:pic>
      <p:pic>
        <p:nvPicPr>
          <p:cNvPr id="7" name="Obraz 6" descr="1315997945-5Nd_Ic.jpg"/>
          <p:cNvPicPr>
            <a:picLocks noChangeAspect="1"/>
          </p:cNvPicPr>
          <p:nvPr/>
        </p:nvPicPr>
        <p:blipFill>
          <a:blip r:embed="rId3" cstate="print"/>
          <a:srcRect r="39542" b="7564"/>
          <a:stretch>
            <a:fillRect/>
          </a:stretch>
        </p:blipFill>
        <p:spPr>
          <a:xfrm>
            <a:off x="179512" y="893812"/>
            <a:ext cx="1872208" cy="1929303"/>
          </a:xfrm>
          <a:prstGeom prst="rect">
            <a:avLst/>
          </a:prstGeom>
        </p:spPr>
      </p:pic>
      <p:pic>
        <p:nvPicPr>
          <p:cNvPr id="10" name="Obraz 9" descr="1369603892_ic0j9g_600.jpg"/>
          <p:cNvPicPr>
            <a:picLocks noChangeAspect="1"/>
          </p:cNvPicPr>
          <p:nvPr/>
        </p:nvPicPr>
        <p:blipFill>
          <a:blip r:embed="rId4" cstate="print"/>
          <a:srcRect l="52124" t="6776" r="7329" b="17625"/>
          <a:stretch>
            <a:fillRect/>
          </a:stretch>
        </p:blipFill>
        <p:spPr>
          <a:xfrm>
            <a:off x="179512" y="2996952"/>
            <a:ext cx="1855206" cy="3861048"/>
          </a:xfrm>
          <a:prstGeom prst="rect">
            <a:avLst/>
          </a:prstGeom>
        </p:spPr>
      </p:pic>
      <p:pic>
        <p:nvPicPr>
          <p:cNvPr id="12" name="Obraz 11" descr="1496587999_gu7foi_600.jpg"/>
          <p:cNvPicPr>
            <a:picLocks noChangeAspect="1"/>
          </p:cNvPicPr>
          <p:nvPr/>
        </p:nvPicPr>
        <p:blipFill>
          <a:blip r:embed="rId5" cstate="print"/>
          <a:srcRect l="9838" t="5901" r="8232" b="10101"/>
          <a:stretch>
            <a:fillRect/>
          </a:stretch>
        </p:blipFill>
        <p:spPr>
          <a:xfrm>
            <a:off x="2146041" y="2996952"/>
            <a:ext cx="2461418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    </a:t>
            </a:r>
            <a:r>
              <a:rPr lang="pl-PL" b="1" dirty="0" smtClean="0">
                <a:solidFill>
                  <a:schemeClr val="accent1"/>
                </a:solidFill>
              </a:rPr>
              <a:t>MOWA CIAŁA </a:t>
            </a:r>
            <a:r>
              <a:rPr lang="pl-PL" dirty="0" smtClean="0"/>
              <a:t>odgrywa bardzo ważną rolę w budowaniu własnego wizerunku. Przyjmując różne postawy bez słów mówimy drugiej osobie bardzo wiele! </a:t>
            </a:r>
          </a:p>
          <a:p>
            <a:pPr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Wizerunek – mowa ciała</a:t>
            </a:r>
            <a:endParaRPr lang="pl-PL" dirty="0"/>
          </a:p>
        </p:txBody>
      </p:sp>
      <p:pic>
        <p:nvPicPr>
          <p:cNvPr id="5" name="Obraz 4" descr="8050_big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t="28052" b="15249"/>
          <a:stretch>
            <a:fillRect/>
          </a:stretch>
        </p:blipFill>
        <p:spPr>
          <a:xfrm>
            <a:off x="755576" y="3501008"/>
            <a:ext cx="8064896" cy="311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Kulturalną postawą podczas rozmowy z drugą osobą jest taka postawa: </a:t>
            </a:r>
          </a:p>
          <a:p>
            <a:pPr>
              <a:buNone/>
            </a:pPr>
            <a:endParaRPr lang="pl-PL" dirty="0" smtClean="0"/>
          </a:p>
          <a:p>
            <a:pPr>
              <a:buBlip>
                <a:blip r:embed="rId2"/>
              </a:buBlip>
            </a:pPr>
            <a:r>
              <a:rPr lang="pl-PL" sz="2400" dirty="0" smtClean="0"/>
              <a:t>Ręce opuszczone luźno wzdłuż ciała</a:t>
            </a:r>
          </a:p>
          <a:p>
            <a:pPr>
              <a:buBlip>
                <a:blip r:embed="rId2"/>
              </a:buBlip>
            </a:pPr>
            <a:r>
              <a:rPr lang="pl-PL" sz="2400" dirty="0" smtClean="0"/>
              <a:t> Szanujemy przestrzeń osobistą naszego </a:t>
            </a:r>
          </a:p>
          <a:p>
            <a:pPr>
              <a:buNone/>
            </a:pPr>
            <a:r>
              <a:rPr lang="pl-PL" sz="2400" dirty="0" smtClean="0"/>
              <a:t>	rozmówcy - zachowajmy odstęp, nie </a:t>
            </a:r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dirty="0" smtClean="0"/>
              <a:t>podchodźmy zbyt </a:t>
            </a:r>
            <a:r>
              <a:rPr lang="pl-PL" sz="2400" dirty="0" smtClean="0"/>
              <a:t>blisko. </a:t>
            </a:r>
          </a:p>
          <a:p>
            <a:pPr algn="just">
              <a:buNone/>
            </a:pPr>
            <a:endParaRPr lang="pl-PL" dirty="0" smtClean="0"/>
          </a:p>
          <a:p>
            <a:pPr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Wizerunek – mowa ciała</a:t>
            </a:r>
            <a:endParaRPr lang="pl-PL" dirty="0"/>
          </a:p>
        </p:txBody>
      </p:sp>
      <p:pic>
        <p:nvPicPr>
          <p:cNvPr id="6" name="Obraz 5" descr="Tyler L. - Wsp+-+éczesne maniery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43" t="24800" r="23257" b="22700"/>
          <a:stretch>
            <a:fillRect/>
          </a:stretch>
        </p:blipFill>
        <p:spPr>
          <a:xfrm>
            <a:off x="6516216" y="2144400"/>
            <a:ext cx="2160240" cy="471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A jak postawa jest niewłaściwa? </a:t>
            </a:r>
          </a:p>
          <a:p>
            <a:pPr lvl="0" algn="just">
              <a:buBlip>
                <a:blip r:embed="rId2"/>
              </a:buBlip>
            </a:pPr>
            <a:endParaRPr lang="pl-PL" sz="2400" b="1" dirty="0" smtClean="0">
              <a:solidFill>
                <a:schemeClr val="accent1"/>
              </a:solidFill>
            </a:endParaRPr>
          </a:p>
          <a:p>
            <a:pPr lvl="0" algn="just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ręka na biodrze </a:t>
            </a:r>
            <a:r>
              <a:rPr lang="pl-PL" sz="2400" dirty="0" smtClean="0"/>
              <a:t>- taka postawa wyraża powątpiewanie w to, co mówi nasz rozmówca</a:t>
            </a:r>
          </a:p>
          <a:p>
            <a:pPr lvl="0" algn="just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założone ręce na wysokości klatki piersiowej</a:t>
            </a:r>
            <a:r>
              <a:rPr lang="pl-PL" sz="2400" dirty="0" smtClean="0"/>
              <a:t> - wyrażają niechęć, opór przez kontaktem z daną osobą </a:t>
            </a:r>
          </a:p>
          <a:p>
            <a:pPr lvl="0" algn="just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ręce opuszczone i splecione na brzuchu </a:t>
            </a:r>
            <a:r>
              <a:rPr lang="pl-PL" sz="2400" dirty="0" smtClean="0"/>
              <a:t>- wyrażają nieśmiałość </a:t>
            </a:r>
          </a:p>
          <a:p>
            <a:pPr lvl="0" algn="just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ręce w kieszeniach </a:t>
            </a:r>
            <a:r>
              <a:rPr lang="pl-PL" sz="2400" dirty="0" smtClean="0"/>
              <a:t>- mówią, że masz coś do ukrycia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Wizerunek – mowa ciała</a:t>
            </a:r>
            <a:endParaRPr lang="pl-PL" dirty="0"/>
          </a:p>
        </p:txBody>
      </p:sp>
      <p:pic>
        <p:nvPicPr>
          <p:cNvPr id="7" name="Obraz 6" descr="2 Tyler L. - Wsp+-+éczesne maniery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14" t="22050" r="24228" b="41201"/>
          <a:stretch>
            <a:fillRect/>
          </a:stretch>
        </p:blipFill>
        <p:spPr>
          <a:xfrm>
            <a:off x="5724128" y="908720"/>
            <a:ext cx="3419872" cy="3149882"/>
          </a:xfrm>
          <a:prstGeom prst="rect">
            <a:avLst/>
          </a:prstGeom>
        </p:spPr>
      </p:pic>
      <p:pic>
        <p:nvPicPr>
          <p:cNvPr id="8" name="Obraz 7" descr="1 Tyler L. - Wsp+-+éczesne maniery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57" t="24150" r="16799" b="41201"/>
          <a:stretch>
            <a:fillRect/>
          </a:stretch>
        </p:blipFill>
        <p:spPr>
          <a:xfrm>
            <a:off x="5687616" y="3789040"/>
            <a:ext cx="3456384" cy="292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5338936" cy="4209331"/>
          </a:xfrm>
        </p:spPr>
        <p:txBody>
          <a:bodyPr>
            <a:normAutofit/>
          </a:bodyPr>
          <a:lstStyle/>
          <a:p>
            <a:pPr algn="just">
              <a:buBlip>
                <a:blip r:embed="rId2"/>
              </a:buBlip>
            </a:pPr>
            <a:r>
              <a:rPr lang="pl-PL" sz="2400" dirty="0" smtClean="0"/>
              <a:t>Wiercenie się, przestępowanie z nogi na nogę, poprawienie włosów, bawienie się garderobą lub biżuterią są rozpraszające, nieuprzejme, </a:t>
            </a:r>
            <a:r>
              <a:rPr lang="pl-PL" sz="2400" b="1" dirty="0" smtClean="0">
                <a:solidFill>
                  <a:schemeClr val="accent1"/>
                </a:solidFill>
              </a:rPr>
              <a:t>wyrażają twoje zdenerwowanie. </a:t>
            </a:r>
          </a:p>
          <a:p>
            <a:pPr algn="just">
              <a:buNone/>
            </a:pPr>
            <a:r>
              <a:rPr lang="pl-PL" sz="2400" b="1" dirty="0" smtClean="0">
                <a:solidFill>
                  <a:schemeClr val="accent1"/>
                </a:solidFill>
              </a:rPr>
              <a:t>   </a:t>
            </a:r>
          </a:p>
          <a:p>
            <a:pPr algn="just">
              <a:buBlip>
                <a:blip r:embed="rId2"/>
              </a:buBlip>
            </a:pPr>
            <a:r>
              <a:rPr lang="pl-PL" sz="2400" dirty="0" smtClean="0"/>
              <a:t>Utrzymuj </a:t>
            </a:r>
            <a:r>
              <a:rPr lang="pl-PL" sz="2400" b="1" dirty="0" smtClean="0">
                <a:solidFill>
                  <a:schemeClr val="accent1"/>
                </a:solidFill>
              </a:rPr>
              <a:t>kontakt wzrokowy </a:t>
            </a:r>
            <a:r>
              <a:rPr lang="pl-PL" sz="2400" dirty="0" smtClean="0"/>
              <a:t>z rozmówcą - rozglądanie się po pomieszczeniu, bezmyślne kiwanie głową są niegrzeczne.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693271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Wizerunek – mowa ciała</a:t>
            </a:r>
            <a:endParaRPr lang="pl-PL" dirty="0"/>
          </a:p>
        </p:txBody>
      </p:sp>
      <p:pic>
        <p:nvPicPr>
          <p:cNvPr id="6" name="Obraz 5" descr="111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14" t="20600" r="30685" b="39500"/>
          <a:stretch>
            <a:fillRect/>
          </a:stretch>
        </p:blipFill>
        <p:spPr>
          <a:xfrm>
            <a:off x="5868144" y="1916832"/>
            <a:ext cx="2880320" cy="390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1"/>
          </a:xfrm>
        </p:spPr>
        <p:txBody>
          <a:bodyPr anchor="ctr">
            <a:noAutofit/>
          </a:bodyPr>
          <a:lstStyle/>
          <a:p>
            <a:pPr lvl="0" algn="ctr"/>
            <a:r>
              <a:rPr lang="pl-PL" sz="4000" b="1" dirty="0" smtClean="0"/>
              <a:t>POROZUMIENIE SIĘ </a:t>
            </a:r>
            <a:endParaRPr lang="pl-PL" sz="4000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l-PL" sz="2200" i="1" dirty="0"/>
          </a:p>
        </p:txBody>
      </p:sp>
      <p:pic>
        <p:nvPicPr>
          <p:cNvPr id="5" name="Obraz 4" descr="12596_banner_700x33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276872"/>
            <a:ext cx="9164655" cy="4581128"/>
          </a:xfrm>
          <a:prstGeom prst="rect">
            <a:avLst/>
          </a:prstGeom>
        </p:spPr>
      </p:pic>
      <p:pic>
        <p:nvPicPr>
          <p:cNvPr id="51202" name="Picture 2" descr="Znalezione obrazy dla zapytania e ma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628800"/>
            <a:ext cx="921703" cy="576064"/>
          </a:xfrm>
          <a:prstGeom prst="rect">
            <a:avLst/>
          </a:prstGeom>
          <a:noFill/>
        </p:spPr>
      </p:pic>
      <p:pic>
        <p:nvPicPr>
          <p:cNvPr id="51204" name="Picture 4" descr="Znalezione obrazy dla zapytania Skyp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556792"/>
            <a:ext cx="1424030" cy="576064"/>
          </a:xfrm>
          <a:prstGeom prst="rect">
            <a:avLst/>
          </a:prstGeom>
          <a:noFill/>
        </p:spPr>
      </p:pic>
      <p:pic>
        <p:nvPicPr>
          <p:cNvPr id="51206" name="Picture 6" descr="Znalezione obrazy dla zapytania zielona sÅuchaw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628800"/>
            <a:ext cx="648072" cy="648072"/>
          </a:xfrm>
          <a:prstGeom prst="rect">
            <a:avLst/>
          </a:prstGeom>
          <a:noFill/>
        </p:spPr>
      </p:pic>
      <p:pic>
        <p:nvPicPr>
          <p:cNvPr id="9" name="Picture 2" descr="Znalezione obrazy dla zapytania messen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484784"/>
            <a:ext cx="792088" cy="792088"/>
          </a:xfrm>
          <a:prstGeom prst="rect">
            <a:avLst/>
          </a:prstGeom>
          <a:noFill/>
        </p:spPr>
      </p:pic>
      <p:pic>
        <p:nvPicPr>
          <p:cNvPr id="51208" name="Picture 8" descr="Znalezione obrazy dla zapytania twit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412776"/>
            <a:ext cx="1004763" cy="864096"/>
          </a:xfrm>
          <a:prstGeom prst="rect">
            <a:avLst/>
          </a:prstGeom>
          <a:noFill/>
        </p:spPr>
      </p:pic>
      <p:pic>
        <p:nvPicPr>
          <p:cNvPr id="51210" name="Picture 10" descr="Znalezione obrazy dla zapytania sms symbol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484784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9685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Rozmowa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dirty="0" smtClean="0"/>
              <a:t>jest podstawą komunikacji między ludźmi. Skoro każdy z nas codziennie rozmawia z innymi ludźmi, warto wiedzieć jak robić to dobrze…</a:t>
            </a:r>
          </a:p>
          <a:p>
            <a:pPr algn="just"/>
            <a:endParaRPr lang="pl-PL" dirty="0" smtClean="0"/>
          </a:p>
          <a:p>
            <a:pPr algn="just">
              <a:buNone/>
            </a:pPr>
            <a:r>
              <a:rPr lang="pl-PL" dirty="0" smtClean="0"/>
              <a:t>     Podstawą rozmowy są </a:t>
            </a:r>
            <a:r>
              <a:rPr lang="pl-PL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SŁOWA</a:t>
            </a:r>
            <a:r>
              <a:rPr lang="pl-PL" dirty="0" smtClean="0"/>
              <a:t>. Używamy słów, by wyrazić nasze myśli, sądy, intencje, a także uczucia. </a:t>
            </a:r>
          </a:p>
          <a:p>
            <a:pPr algn="just"/>
            <a:endParaRPr lang="pl-PL" dirty="0" smtClean="0"/>
          </a:p>
          <a:p>
            <a:pPr algn="just">
              <a:buNone/>
            </a:pPr>
            <a:r>
              <a:rPr lang="pl-PL" dirty="0" smtClean="0"/>
              <a:t>     Niestety, wielu z nas używa słów tzw. niecenzuralnych, czyli wulgaryzmów. Po co? Na pewno nie wskazuje to na naszą kulturę! </a:t>
            </a:r>
          </a:p>
          <a:p>
            <a:pPr algn="just"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	Polszczyzna jest bardzo bogata – każdą </a:t>
            </a:r>
          </a:p>
          <a:p>
            <a:pPr algn="just">
              <a:buNone/>
            </a:pPr>
            <a:r>
              <a:rPr lang="pl-PL" dirty="0" smtClean="0"/>
              <a:t>	myśl,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każdą emocję </a:t>
            </a:r>
            <a:r>
              <a:rPr lang="pl-PL" dirty="0" smtClean="0"/>
              <a:t>(nawet ogromną złość!) </a:t>
            </a:r>
          </a:p>
          <a:p>
            <a:pPr algn="just"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jesteśmy w stanie wyrazić bez użycia</a:t>
            </a:r>
          </a:p>
          <a:p>
            <a:pPr algn="just">
              <a:buNone/>
            </a:pP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ordynarnych </a:t>
            </a: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słów.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</a:t>
            </a:r>
            <a:endParaRPr lang="pl-PL" b="1" dirty="0"/>
          </a:p>
        </p:txBody>
      </p:sp>
      <p:pic>
        <p:nvPicPr>
          <p:cNvPr id="9220" name="Picture 4" descr="Znalezione obrazy dla zapytania sÅow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0" t="12014" r="5990" b="13502"/>
          <a:stretch>
            <a:fillRect/>
          </a:stretch>
        </p:blipFill>
        <p:spPr bwMode="auto">
          <a:xfrm>
            <a:off x="6426443" y="4581128"/>
            <a:ext cx="2717557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Pamiętajmy, używanie przekleństw jest bardzo niekulturalne!!!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</a:t>
            </a:r>
            <a:endParaRPr lang="pl-PL" b="1" dirty="0"/>
          </a:p>
        </p:txBody>
      </p:sp>
      <p:pic>
        <p:nvPicPr>
          <p:cNvPr id="9218" name="Picture 2" descr="Znalezione obrazy dla zapytania wulgaryz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971600" y="2060848"/>
            <a:ext cx="7992888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Proszę, dziękuję i przepraszam to słowa magiczne:</a:t>
            </a:r>
          </a:p>
          <a:p>
            <a:pPr>
              <a:buBlip>
                <a:blip r:embed="rId2"/>
              </a:buBlip>
            </a:pPr>
            <a:r>
              <a:rPr lang="pl-PL" sz="2600" b="1" dirty="0" smtClean="0">
                <a:solidFill>
                  <a:schemeClr val="accent1"/>
                </a:solidFill>
              </a:rPr>
              <a:t>"proszę" </a:t>
            </a:r>
            <a:r>
              <a:rPr lang="pl-PL" sz="2600" dirty="0" smtClean="0"/>
              <a:t>potrafi sprawić, że ktoś zrobi to co chcemy</a:t>
            </a:r>
          </a:p>
          <a:p>
            <a:pPr>
              <a:buBlip>
                <a:blip r:embed="rId2"/>
              </a:buBlip>
            </a:pPr>
            <a:r>
              <a:rPr lang="pl-PL" sz="2600" b="1" dirty="0" smtClean="0">
                <a:solidFill>
                  <a:schemeClr val="accent1"/>
                </a:solidFill>
              </a:rPr>
              <a:t>"dziękuję" </a:t>
            </a:r>
            <a:r>
              <a:rPr lang="pl-PL" sz="2600" dirty="0" smtClean="0"/>
              <a:t>zachęca innych do pomagania nam </a:t>
            </a:r>
          </a:p>
          <a:p>
            <a:pPr>
              <a:buBlip>
                <a:blip r:embed="rId2"/>
              </a:buBlip>
            </a:pPr>
            <a:r>
              <a:rPr lang="pl-PL" sz="2600" b="1" dirty="0" smtClean="0">
                <a:solidFill>
                  <a:schemeClr val="accent1"/>
                </a:solidFill>
              </a:rPr>
              <a:t>"przepraszam" </a:t>
            </a:r>
            <a:r>
              <a:rPr lang="pl-PL" sz="2600" dirty="0" smtClean="0"/>
              <a:t>kończy kłótnie, spory i wojny   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dirty="0" smtClean="0">
                <a:solidFill>
                  <a:schemeClr val="accent1"/>
                </a:solidFill>
              </a:rPr>
              <a:t>	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Codzienne używanie tych </a:t>
            </a:r>
            <a:endParaRPr lang="pl-PL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trzech 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słów </a:t>
            </a: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podstawa języka</a:t>
            </a:r>
            <a:endParaRPr lang="pl-PL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pl-PL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kulturalnego człowieka!!! </a:t>
            </a: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</a:t>
            </a:r>
            <a:endParaRPr lang="pl-PL" b="1" dirty="0"/>
          </a:p>
        </p:txBody>
      </p:sp>
      <p:pic>
        <p:nvPicPr>
          <p:cNvPr id="58370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27" t="10309" r="5501" b="8938"/>
          <a:stretch>
            <a:fillRect/>
          </a:stretch>
        </p:blipFill>
        <p:spPr bwMode="auto">
          <a:xfrm>
            <a:off x="0" y="0"/>
            <a:ext cx="345638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Font typeface="Arial" charset="0"/>
              <a:buNone/>
              <a:defRPr/>
            </a:pPr>
            <a:r>
              <a:rPr lang="pl-PL" sz="2200" b="1" dirty="0" smtClean="0">
                <a:solidFill>
                  <a:schemeClr val="tx1"/>
                </a:solidFill>
              </a:rPr>
              <a:t>Dobre maniery za czasów Erazma z Rotterdamu </a:t>
            </a:r>
          </a:p>
          <a:p>
            <a:pPr marL="0" indent="0" algn="l">
              <a:buNone/>
              <a:defRPr/>
            </a:pPr>
            <a:r>
              <a:rPr lang="pl-PL" sz="2000" i="1" dirty="0" smtClean="0">
                <a:solidFill>
                  <a:schemeClr val="tx1"/>
                </a:solidFill>
              </a:rPr>
              <a:t>(opisane w dziele „O wytworności obyczajów chłopięcych”)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0" indent="0" algn="l">
              <a:buFont typeface="Arial" charset="0"/>
              <a:buNone/>
              <a:defRPr/>
            </a:pPr>
            <a:endParaRPr lang="pl-PL" sz="2400" dirty="0" smtClean="0">
              <a:solidFill>
                <a:schemeClr val="tx1"/>
              </a:solidFill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XV/XVI wiek</a:t>
            </a:r>
          </a:p>
          <a:p>
            <a:pPr marL="0" indent="0" algn="l">
              <a:buFont typeface="Arial" charset="0"/>
              <a:buNone/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Viner Hand ITC" pitchFamily="66" charset="0"/>
              </a:rPr>
              <a:t>Nie dłub w nosie, gdy jesz.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Viner Hand ITC" pitchFamily="66" charset="0"/>
              </a:rPr>
              <a:t>Nie wrzucaj z powrotem do wspólnego garnka kości, które wcześniej obgryzałeś.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Viner Hand ITC" pitchFamily="66" charset="0"/>
              </a:rPr>
              <a:t>Weź ten kawałek mięsa, którego dotknąłeś.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Viner Hand ITC" pitchFamily="66" charset="0"/>
              </a:rPr>
              <a:t>Nie dłub nożem w zębach.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l-PL" sz="2200" dirty="0" smtClean="0">
                <a:latin typeface="Viner Hand ITC" pitchFamily="66" charset="0"/>
              </a:rPr>
              <a:t>Nie oblizuj tłustych palców ani nie wycieraj ich w ubranie, wykorzystaj do tego obrus. </a:t>
            </a:r>
          </a:p>
          <a:p>
            <a:pPr marL="0" indent="0" algn="l">
              <a:buFont typeface="Arial" charset="0"/>
              <a:buNone/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5279"/>
          </a:xfrm>
        </p:spPr>
        <p:txBody>
          <a:bodyPr/>
          <a:lstStyle/>
          <a:p>
            <a:pPr algn="r"/>
            <a:r>
              <a:rPr lang="pl-PL" sz="3200" b="1" dirty="0" smtClean="0"/>
              <a:t>SAVIOR</a:t>
            </a:r>
            <a:r>
              <a:rPr lang="pl-PL" b="1" dirty="0" smtClean="0"/>
              <a:t> – VIVRE dawniej …</a:t>
            </a:r>
            <a:endParaRPr lang="pl-PL" dirty="0"/>
          </a:p>
        </p:txBody>
      </p:sp>
      <p:pic>
        <p:nvPicPr>
          <p:cNvPr id="4" name="Obraz 3" descr="z24311327Q,-Swieto-fasolowego-krola---obraz-datowany-na-pier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340768"/>
            <a:ext cx="2627784" cy="211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ZASADY KULTURALNEJ ROZMOWY: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gdy jedna osoba </a:t>
            </a:r>
            <a:r>
              <a:rPr lang="pl-PL" sz="2400" b="1" dirty="0" smtClean="0">
                <a:solidFill>
                  <a:schemeClr val="accent1"/>
                </a:solidFill>
              </a:rPr>
              <a:t>mówi</a:t>
            </a:r>
            <a:r>
              <a:rPr lang="pl-PL" sz="2400" dirty="0" smtClean="0"/>
              <a:t> - druga </a:t>
            </a:r>
            <a:r>
              <a:rPr lang="pl-PL" sz="2400" b="1" dirty="0" smtClean="0">
                <a:solidFill>
                  <a:schemeClr val="accent1"/>
                </a:solidFill>
              </a:rPr>
              <a:t>słucha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nigdy </a:t>
            </a:r>
            <a:r>
              <a:rPr lang="pl-PL" sz="2400" b="1" dirty="0" smtClean="0">
                <a:solidFill>
                  <a:schemeClr val="accent1"/>
                </a:solidFill>
              </a:rPr>
              <a:t>nie przerywaj </a:t>
            </a:r>
            <a:r>
              <a:rPr lang="pl-PL" sz="2400" dirty="0" smtClean="0"/>
              <a:t>wypowiedzi drugiej osobie - czekaj na swoją kolej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w towarzystwie kilku osób rozmawiamy wspólnie - bardzo niekulturalne jest mówienie w gronie ludzi do jednej osoby </a:t>
            </a:r>
            <a:r>
              <a:rPr lang="pl-PL" sz="2400" b="1" dirty="0" smtClean="0">
                <a:solidFill>
                  <a:schemeClr val="accent1"/>
                </a:solidFill>
              </a:rPr>
              <a:t>na ucho </a:t>
            </a:r>
          </a:p>
          <a:p>
            <a:pPr lvl="0" algn="l">
              <a:buBlip>
                <a:blip r:embed="rId2"/>
              </a:buBlip>
            </a:pPr>
            <a:r>
              <a:rPr lang="pl-PL" sz="2400" dirty="0" smtClean="0"/>
              <a:t>nieuprzejme jest </a:t>
            </a:r>
            <a:r>
              <a:rPr lang="pl-PL" sz="2400" b="1" dirty="0" smtClean="0">
                <a:solidFill>
                  <a:schemeClr val="accent1"/>
                </a:solidFill>
              </a:rPr>
              <a:t>przerywanie                                                                  rozmowy </a:t>
            </a:r>
            <a:r>
              <a:rPr lang="pl-PL" sz="2400" dirty="0" smtClean="0"/>
              <a:t>dwóm innym osobom                                                               - gdy </a:t>
            </a:r>
            <a:r>
              <a:rPr lang="pl-PL" sz="2400" dirty="0" smtClean="0"/>
              <a:t>rozmawiają, poczekaj                                                           ja (</a:t>
            </a:r>
            <a:r>
              <a:rPr lang="pl-PL" sz="2400" dirty="0" smtClean="0"/>
              <a:t>no </a:t>
            </a:r>
            <a:r>
              <a:rPr lang="pl-PL" sz="2400" dirty="0" smtClean="0"/>
              <a:t>(chyba</a:t>
            </a:r>
            <a:r>
              <a:rPr lang="pl-PL" sz="2400" dirty="0" smtClean="0"/>
              <a:t>, że gdzieś </a:t>
            </a:r>
            <a:r>
              <a:rPr lang="pl-PL" sz="2400" dirty="0" smtClean="0"/>
              <a:t>wybuchł </a:t>
            </a:r>
            <a:r>
              <a:rPr lang="pl-PL" sz="2400" dirty="0" smtClean="0"/>
              <a:t>pożar!) </a:t>
            </a:r>
          </a:p>
          <a:p>
            <a:pPr algn="just"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</a:t>
            </a:r>
            <a:endParaRPr lang="pl-PL" b="1" dirty="0"/>
          </a:p>
        </p:txBody>
      </p:sp>
      <p:pic>
        <p:nvPicPr>
          <p:cNvPr id="59394" name="Picture 2" descr="Znalezione obrazy dla zapytania rozmowa"/>
          <p:cNvPicPr>
            <a:picLocks noChangeAspect="1" noChangeArrowheads="1"/>
          </p:cNvPicPr>
          <p:nvPr/>
        </p:nvPicPr>
        <p:blipFill>
          <a:blip r:embed="rId3" cstate="print"/>
          <a:srcRect l="4124"/>
          <a:stretch>
            <a:fillRect/>
          </a:stretch>
        </p:blipFill>
        <p:spPr bwMode="auto">
          <a:xfrm>
            <a:off x="5796136" y="4239090"/>
            <a:ext cx="3347865" cy="2618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b="1" dirty="0" smtClean="0"/>
              <a:t>     </a:t>
            </a:r>
            <a:r>
              <a:rPr lang="pl-PL" b="1" dirty="0" err="1" smtClean="0"/>
              <a:t>Netykieta</a:t>
            </a:r>
            <a:r>
              <a:rPr lang="pl-PL" b="1" dirty="0" smtClean="0"/>
              <a:t> </a:t>
            </a:r>
            <a:r>
              <a:rPr lang="pl-PL" dirty="0" smtClean="0"/>
              <a:t>to po prostu savoir - </a:t>
            </a:r>
            <a:r>
              <a:rPr lang="pl-PL" dirty="0" err="1" smtClean="0"/>
              <a:t>vivre</a:t>
            </a:r>
            <a:r>
              <a:rPr lang="pl-PL" dirty="0" smtClean="0"/>
              <a:t> w Internecie. Dotyczy zarówno </a:t>
            </a:r>
            <a:r>
              <a:rPr lang="pl-PL" dirty="0" err="1" smtClean="0"/>
              <a:t>blogów</a:t>
            </a:r>
            <a:r>
              <a:rPr lang="pl-PL" dirty="0" smtClean="0"/>
              <a:t>, stron internetowych, mediów </a:t>
            </a:r>
            <a:r>
              <a:rPr lang="pl-PL" dirty="0" err="1" smtClean="0"/>
              <a:t>społecznościowych</a:t>
            </a:r>
            <a:r>
              <a:rPr lang="pl-PL" dirty="0" smtClean="0"/>
              <a:t>, jak i poczty elektronicznej.</a:t>
            </a:r>
          </a:p>
          <a:p>
            <a:pPr algn="just"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„Rozmowa elektroniczna”</a:t>
            </a:r>
            <a:endParaRPr lang="pl-PL" b="1" dirty="0"/>
          </a:p>
        </p:txBody>
      </p:sp>
      <p:pic>
        <p:nvPicPr>
          <p:cNvPr id="60420" name="Picture 4" descr="Znalezione obrazy dla zapytania netykiet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195872"/>
            <a:ext cx="4009628" cy="366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Oto najważniejsze zasady kultury w Internecie: </a:t>
            </a:r>
          </a:p>
          <a:p>
            <a:pPr>
              <a:buNone/>
            </a:pPr>
            <a:endParaRPr lang="pl-PL" b="1" dirty="0" smtClean="0">
              <a:solidFill>
                <a:schemeClr val="accent1"/>
              </a:solidFill>
            </a:endParaRP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używamy słów, które wyrażają naszą </a:t>
            </a:r>
            <a:r>
              <a:rPr lang="pl-PL" sz="2400" b="1" dirty="0" smtClean="0">
                <a:solidFill>
                  <a:schemeClr val="accent1"/>
                </a:solidFill>
              </a:rPr>
              <a:t>kulturę języka </a:t>
            </a:r>
            <a:r>
              <a:rPr lang="pl-PL" sz="2400" dirty="0" smtClean="0"/>
              <a:t>- bezwzględny zakaz stosowania wulgaryzmów!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piszemy poprawnie </a:t>
            </a:r>
            <a:r>
              <a:rPr lang="pl-PL" sz="2400" b="1" dirty="0" smtClean="0">
                <a:solidFill>
                  <a:schemeClr val="accent1"/>
                </a:solidFill>
              </a:rPr>
              <a:t>ortograficznie</a:t>
            </a:r>
            <a:r>
              <a:rPr lang="pl-PL" sz="2400" dirty="0" smtClean="0"/>
              <a:t>, dbamy o właściwą stylistykę pisowni - przed wysłaniem maila czy </a:t>
            </a:r>
            <a:r>
              <a:rPr lang="pl-PL" sz="2400" dirty="0" err="1" smtClean="0"/>
              <a:t>posta</a:t>
            </a:r>
            <a:r>
              <a:rPr lang="pl-PL" sz="2400" dirty="0" smtClean="0"/>
              <a:t> warto włączyć opcję sprawdzania pisowni.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wysyłane wiadomości powinny mieć sprecyzowany </a:t>
            </a:r>
            <a:r>
              <a:rPr lang="pl-PL" sz="2400" b="1" dirty="0" smtClean="0">
                <a:solidFill>
                  <a:schemeClr val="accent1"/>
                </a:solidFill>
              </a:rPr>
              <a:t>temat</a:t>
            </a:r>
            <a:r>
              <a:rPr lang="pl-PL" sz="2400" dirty="0" smtClean="0"/>
              <a:t> - jasno określać o czym będzie nasz mail. Szanujmy czas innych – piszmy zwięźle!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„Rozmowa elektroniczna”</a:t>
            </a:r>
            <a:endParaRPr lang="pl-PL" b="1" dirty="0"/>
          </a:p>
        </p:txBody>
      </p:sp>
      <p:pic>
        <p:nvPicPr>
          <p:cNvPr id="62468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1754" y="4869160"/>
            <a:ext cx="265178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r>
              <a:rPr lang="pl-PL" sz="2400" dirty="0" smtClean="0"/>
              <a:t>każda wiadomość mailowa powinna zaczynać się </a:t>
            </a:r>
            <a:r>
              <a:rPr lang="pl-PL" sz="2400" b="1" dirty="0" smtClean="0">
                <a:solidFill>
                  <a:schemeClr val="accent1"/>
                </a:solidFill>
              </a:rPr>
              <a:t>powitaniem</a:t>
            </a:r>
            <a:r>
              <a:rPr lang="pl-PL" sz="2400" dirty="0" smtClean="0"/>
              <a:t>, a kończyć </a:t>
            </a:r>
            <a:r>
              <a:rPr lang="pl-PL" sz="2400" b="1" dirty="0" smtClean="0">
                <a:solidFill>
                  <a:schemeClr val="accent1"/>
                </a:solidFill>
              </a:rPr>
              <a:t>pożegnaniem</a:t>
            </a:r>
            <a:r>
              <a:rPr lang="pl-PL" sz="2400" dirty="0" smtClean="0"/>
              <a:t>. </a:t>
            </a:r>
          </a:p>
          <a:p>
            <a:pPr lvl="0" algn="just">
              <a:buNone/>
            </a:pPr>
            <a:endParaRPr lang="pl-PL" sz="24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chemeClr val="accent1"/>
                </a:solidFill>
              </a:rPr>
              <a:t>powitanie:</a:t>
            </a:r>
            <a:r>
              <a:rPr lang="pl-PL" sz="2200" dirty="0" smtClean="0"/>
              <a:t> "Dzień dobry", "Szanowna Pani/Panie", "Cześć ..." - w zależności do kogo piszemy... 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ü"/>
            </a:pPr>
            <a:r>
              <a:rPr lang="pl-PL" sz="1800" b="1" i="1" dirty="0" smtClean="0">
                <a:solidFill>
                  <a:schemeClr val="accent1"/>
                </a:solidFill>
              </a:rPr>
              <a:t>słowo "Witam" </a:t>
            </a:r>
            <a:r>
              <a:rPr lang="pl-PL" sz="1800" b="1" i="1" dirty="0" smtClean="0"/>
              <a:t>- choć obecnie bardzo popularne w elektronicznej komunikacji - jest grzechem wobec kultury osobistej.  Witać można tylko kogoś w progach własnego domu. 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chemeClr val="accent1"/>
                </a:solidFill>
              </a:rPr>
              <a:t>pożegnanie: </a:t>
            </a:r>
            <a:r>
              <a:rPr lang="pl-PL" sz="2200" dirty="0" smtClean="0"/>
              <a:t>"Z poważaniem", "Z wyrazami szacunku" (do osób dorosłych, do osób z którymi jesteśmy w  formalnej relacji). Zwrot "Pozdrawiam" zachowujemy dla rodziny, bliskich znajomych i przyjaciół; a "całuski" tylko dla przyjaciół i  rodziny.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„Rozmowa elektroniczna”</a:t>
            </a:r>
            <a:endParaRPr lang="pl-PL" b="1" dirty="0"/>
          </a:p>
        </p:txBody>
      </p:sp>
      <p:pic>
        <p:nvPicPr>
          <p:cNvPr id="63490" name="Picture 2" descr="Znalezione obrazy dla zapytania wita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551" r="15182"/>
          <a:stretch>
            <a:fillRect/>
          </a:stretch>
        </p:blipFill>
        <p:spPr bwMode="auto">
          <a:xfrm>
            <a:off x="0" y="2852936"/>
            <a:ext cx="1776343" cy="3094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</a:pPr>
            <a:r>
              <a:rPr lang="pl-PL" sz="2400" b="1" dirty="0" smtClean="0"/>
              <a:t>EMOTIKONY</a:t>
            </a:r>
            <a:r>
              <a:rPr lang="pl-PL" sz="2400" dirty="0" smtClean="0"/>
              <a:t> - należą do języka Internetu, ale można je stosować tylko przy różnych pogaduszkach (na forach, w komentarzach itp.) i </a:t>
            </a:r>
            <a:r>
              <a:rPr lang="pl-PL" sz="2400" b="1" dirty="0" smtClean="0"/>
              <a:t>nieoficjalnych </a:t>
            </a:r>
            <a:r>
              <a:rPr lang="pl-PL" sz="2400" dirty="0" smtClean="0"/>
              <a:t>e-mailach wysyłanych do osób dobrze znanych. Pisząc do osób mniej znanych lub obcych nie stosujemy </a:t>
            </a:r>
            <a:r>
              <a:rPr lang="pl-PL" sz="2400" dirty="0" err="1" smtClean="0"/>
              <a:t>emotikonów</a:t>
            </a:r>
            <a:r>
              <a:rPr lang="pl-PL" sz="2400" dirty="0" smtClean="0"/>
              <a:t>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„Rozmowa elektroniczna”</a:t>
            </a:r>
            <a:endParaRPr lang="pl-PL" b="1" dirty="0"/>
          </a:p>
        </p:txBody>
      </p:sp>
      <p:pic>
        <p:nvPicPr>
          <p:cNvPr id="61442" name="Picture 2" descr="Znalezione obrazy dla zapytania emotikon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705"/>
          <a:stretch>
            <a:fillRect/>
          </a:stretch>
        </p:blipFill>
        <p:spPr bwMode="auto">
          <a:xfrm>
            <a:off x="179512" y="3933056"/>
            <a:ext cx="4283968" cy="2540192"/>
          </a:xfrm>
          <a:prstGeom prst="rect">
            <a:avLst/>
          </a:prstGeom>
          <a:noFill/>
        </p:spPr>
      </p:pic>
      <p:pic>
        <p:nvPicPr>
          <p:cNvPr id="5" name="Picture 2" descr="Znalezione obrazy dla zapytania emotikon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36" b="13006"/>
          <a:stretch>
            <a:fillRect/>
          </a:stretch>
        </p:blipFill>
        <p:spPr bwMode="auto">
          <a:xfrm>
            <a:off x="4572000" y="3933056"/>
            <a:ext cx="4401851" cy="258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pl-PL" sz="5400" b="1" dirty="0" smtClean="0">
                <a:solidFill>
                  <a:schemeClr val="accent1"/>
                </a:solidFill>
                <a:latin typeface="Arial Black" pitchFamily="34" charset="0"/>
              </a:rPr>
              <a:t>!!! PAMIĘTAJ</a:t>
            </a:r>
            <a:endParaRPr lang="pl-PL" sz="4800" b="1" dirty="0" smtClean="0">
              <a:solidFill>
                <a:schemeClr val="accent1"/>
              </a:solidFill>
              <a:latin typeface="Arial Black" pitchFamily="34" charset="0"/>
            </a:endParaRPr>
          </a:p>
          <a:p>
            <a:pPr lvl="0" algn="l">
              <a:buNone/>
            </a:pPr>
            <a:endParaRPr lang="pl-PL" sz="2400" dirty="0" smtClean="0"/>
          </a:p>
          <a:p>
            <a:pPr lvl="0" algn="ctr">
              <a:buNone/>
            </a:pPr>
            <a:endParaRPr lang="pl-PL" sz="2400" b="1" dirty="0" smtClean="0"/>
          </a:p>
          <a:p>
            <a:pPr lvl="0" algn="ctr">
              <a:buNone/>
            </a:pPr>
            <a:endParaRPr lang="pl-PL" b="1" dirty="0" smtClean="0"/>
          </a:p>
          <a:p>
            <a:pPr lvl="0" algn="r">
              <a:buNone/>
            </a:pPr>
            <a:r>
              <a:rPr lang="pl-PL" b="1" dirty="0" smtClean="0"/>
              <a:t>PISZ W INTERNECIE TYLKO TO, CO POWIEDZIAŁBYŚ OSOBIŚCIE DRUGIEJ OSOBIE</a:t>
            </a: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„Rozmowa elektroniczna”</a:t>
            </a:r>
            <a:endParaRPr lang="pl-PL" b="1" dirty="0"/>
          </a:p>
        </p:txBody>
      </p:sp>
      <p:pic>
        <p:nvPicPr>
          <p:cNvPr id="64514" name="Picture 2" descr="https://static.polityka.pl/_resource/res/path/40/8b/408bff13-08b8-416a-9698-d780a53ee3a3_600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7"/>
            <a:ext cx="3275856" cy="317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W dobie komórek możemy do siebie dzwonić właściwie zawsze i wszędzie. Ale czy jednak takie </a:t>
            </a:r>
            <a:r>
              <a:rPr lang="pl-PL" b="1" dirty="0" smtClean="0">
                <a:solidFill>
                  <a:schemeClr val="accent1"/>
                </a:solidFill>
              </a:rPr>
              <a:t>"zawsze i wszędzie"</a:t>
            </a:r>
            <a:r>
              <a:rPr lang="pl-PL" dirty="0" smtClean="0"/>
              <a:t> jest kulturalne? </a:t>
            </a:r>
          </a:p>
          <a:p>
            <a:pPr algn="just"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Również tu obowiązuje kilka podstawowych zasad dobrego wychowania: </a:t>
            </a:r>
          </a:p>
          <a:p>
            <a:pPr lvl="0" algn="just">
              <a:buBlip>
                <a:blip r:embed="rId2"/>
              </a:buBlip>
            </a:pPr>
            <a:r>
              <a:rPr lang="pl-PL" dirty="0" smtClean="0"/>
              <a:t>Dzwonimy do kogoś w dzień powszedni </a:t>
            </a:r>
            <a:r>
              <a:rPr lang="pl-PL" b="1" dirty="0" smtClean="0">
                <a:solidFill>
                  <a:schemeClr val="accent1"/>
                </a:solidFill>
              </a:rPr>
              <a:t>po 9.00 i przed 22.00 - </a:t>
            </a:r>
            <a:r>
              <a:rPr lang="pl-PL" dirty="0" smtClean="0"/>
              <a:t>chyba, że ustaliliśmy z tą osobą inne pory dzwonienia. </a:t>
            </a:r>
            <a:r>
              <a:rPr lang="pl-PL" b="1" dirty="0" smtClean="0">
                <a:solidFill>
                  <a:schemeClr val="accent1"/>
                </a:solidFill>
              </a:rPr>
              <a:t>W weekendy i święta nie</a:t>
            </a:r>
            <a:r>
              <a:rPr lang="pl-PL" dirty="0" smtClean="0"/>
              <a:t> dzwonimy do kogoś </a:t>
            </a:r>
            <a:r>
              <a:rPr lang="pl-PL" b="1" dirty="0" smtClean="0">
                <a:solidFill>
                  <a:schemeClr val="accent1"/>
                </a:solidFill>
              </a:rPr>
              <a:t>przed 10.00.</a:t>
            </a:r>
            <a:r>
              <a:rPr lang="pl-PL" dirty="0" smtClean="0"/>
              <a:t> </a:t>
            </a:r>
          </a:p>
          <a:p>
            <a:pPr algn="just">
              <a:buNone/>
            </a:pPr>
            <a:endParaRPr lang="pl-PL" dirty="0" smtClean="0"/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 telefoniczna</a:t>
            </a:r>
            <a:endParaRPr lang="pl-PL" b="1" dirty="0"/>
          </a:p>
        </p:txBody>
      </p:sp>
      <p:pic>
        <p:nvPicPr>
          <p:cNvPr id="66562" name="Picture 2" descr="Znalezione obrazy dla zapytania zega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617210"/>
            <a:ext cx="1259647" cy="1240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r>
              <a:rPr lang="pl-PL" dirty="0" smtClean="0"/>
              <a:t>Gdy dzwonimy do kogoś zawsze przedstawiamy się i pytamy się „Czy może Pani/Pan rozmawiać?"/„Czy możesz rozmawiać?„</a:t>
            </a:r>
          </a:p>
          <a:p>
            <a:pPr lvl="0" algn="just">
              <a:buBlip>
                <a:blip r:embed="rId2"/>
              </a:buBlip>
            </a:pPr>
            <a:r>
              <a:rPr lang="pl-PL" dirty="0" smtClean="0"/>
              <a:t>Podczas wszelkich spotkań towarzyskich, służbowych (w biurze i w szkole), w kościele, teatrze, kinie, kawiarni, restauracji itp., telefon powinien być </a:t>
            </a:r>
            <a:r>
              <a:rPr lang="pl-PL" b="1" dirty="0" smtClean="0">
                <a:solidFill>
                  <a:schemeClr val="accent1"/>
                </a:solidFill>
              </a:rPr>
              <a:t>bezwzględnie wyłączony.</a:t>
            </a:r>
          </a:p>
          <a:p>
            <a:pPr lvl="0" algn="just">
              <a:buNone/>
            </a:pPr>
            <a:endParaRPr lang="pl-PL" dirty="0" smtClean="0"/>
          </a:p>
          <a:p>
            <a:pPr lvl="0" algn="just">
              <a:buNone/>
            </a:pPr>
            <a:r>
              <a:rPr lang="pl-PL" sz="2000" dirty="0" smtClean="0"/>
              <a:t>Musi zaistnieć </a:t>
            </a:r>
            <a:r>
              <a:rPr lang="pl-PL" sz="2000" b="1" dirty="0" smtClean="0">
                <a:solidFill>
                  <a:schemeClr val="accent1"/>
                </a:solidFill>
              </a:rPr>
              <a:t>NAPRAWDĘ wyjątkowa sytuacja</a:t>
            </a:r>
            <a:r>
              <a:rPr lang="pl-PL" sz="2000" dirty="0" smtClean="0"/>
              <a:t>, </a:t>
            </a:r>
          </a:p>
          <a:p>
            <a:pPr lvl="0" algn="just">
              <a:buNone/>
            </a:pPr>
            <a:r>
              <a:rPr lang="pl-PL" sz="2000" dirty="0" smtClean="0"/>
              <a:t>by telefon był włączony - informujemy i przepraszamy </a:t>
            </a:r>
          </a:p>
          <a:p>
            <a:pPr lvl="0" algn="just">
              <a:buNone/>
            </a:pPr>
            <a:r>
              <a:rPr lang="pl-PL" sz="2000" dirty="0" smtClean="0"/>
              <a:t>naszych rozmówców, że nasz telefon będzie włączony. </a:t>
            </a:r>
          </a:p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 telefoniczna</a:t>
            </a:r>
            <a:endParaRPr lang="pl-PL" b="1" dirty="0"/>
          </a:p>
        </p:txBody>
      </p:sp>
      <p:pic>
        <p:nvPicPr>
          <p:cNvPr id="65538" name="Picture 2" descr="Znalezione obrazy dla zapytania wycisz telef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293096"/>
            <a:ext cx="2564904" cy="2564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lvl="0" algn="just">
              <a:buBlip>
                <a:blip r:embed="rId2"/>
              </a:buBlip>
            </a:pPr>
            <a:r>
              <a:rPr lang="pl-PL" dirty="0" smtClean="0"/>
              <a:t>Telefon zawsze odbieramy </a:t>
            </a:r>
            <a:r>
              <a:rPr lang="pl-PL" b="1" dirty="0" smtClean="0">
                <a:solidFill>
                  <a:schemeClr val="accent1"/>
                </a:solidFill>
              </a:rPr>
              <a:t>odchodząc na bok </a:t>
            </a:r>
            <a:r>
              <a:rPr lang="pl-PL" dirty="0" smtClean="0"/>
              <a:t>i rozmawiając tak, by nikt się temu nie przysłuchiwał i żebyśmy nikomu nie przeszkadzali: </a:t>
            </a:r>
          </a:p>
          <a:p>
            <a:pPr lvl="1" algn="just">
              <a:buBlip>
                <a:blip r:embed="rId3"/>
              </a:buBlip>
            </a:pPr>
            <a:r>
              <a:rPr lang="pl-PL" dirty="0" smtClean="0"/>
              <a:t>W tramwaju/autobusie nie odbieramy telefonu albo odbieramy, aby powiedzieć – </a:t>
            </a:r>
            <a:r>
              <a:rPr lang="pl-PL" b="1" i="1" dirty="0" smtClean="0">
                <a:solidFill>
                  <a:schemeClr val="accent1"/>
                </a:solidFill>
              </a:rPr>
              <a:t>„Nie mogę teraz rozmawiać. Oddzwonię” </a:t>
            </a:r>
          </a:p>
          <a:p>
            <a:pPr lvl="0" algn="just">
              <a:buBlip>
                <a:blip r:embed="rId2"/>
              </a:buBlip>
            </a:pPr>
            <a:r>
              <a:rPr lang="pl-PL" dirty="0" smtClean="0"/>
              <a:t>Rozmowę </a:t>
            </a:r>
            <a:r>
              <a:rPr lang="pl-PL" b="1" dirty="0" smtClean="0">
                <a:solidFill>
                  <a:schemeClr val="accent1"/>
                </a:solidFill>
              </a:rPr>
              <a:t>kończy ten kto dzwoni</a:t>
            </a:r>
            <a:r>
              <a:rPr lang="pl-PL" dirty="0" smtClean="0"/>
              <a:t>. </a:t>
            </a:r>
          </a:p>
          <a:p>
            <a:pPr lvl="0" algn="just">
              <a:buBlip>
                <a:blip r:embed="rId2"/>
              </a:buBlip>
            </a:pPr>
            <a:r>
              <a:rPr lang="pl-PL" dirty="0" smtClean="0"/>
              <a:t>Jeżeli rozmowa zostanie przerwana z przyczyn technicznych to ponownie dzwoni ten kto ją inicjował. </a:t>
            </a:r>
          </a:p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 telefoniczna</a:t>
            </a:r>
            <a:endParaRPr lang="pl-PL" b="1" dirty="0"/>
          </a:p>
        </p:txBody>
      </p:sp>
      <p:pic>
        <p:nvPicPr>
          <p:cNvPr id="67586" name="Picture 2" descr="Podobny obra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383" b="10638"/>
          <a:stretch>
            <a:fillRect/>
          </a:stretch>
        </p:blipFill>
        <p:spPr bwMode="auto">
          <a:xfrm>
            <a:off x="467544" y="0"/>
            <a:ext cx="3131840" cy="2210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lvl="0" algn="just">
              <a:buBlip>
                <a:blip r:embed="rId2"/>
              </a:buBlip>
            </a:pPr>
            <a:r>
              <a:rPr lang="pl-PL" dirty="0" smtClean="0"/>
              <a:t>Jeżeli ktoś do nas dzwoni, a my w tej chwili </a:t>
            </a:r>
            <a:r>
              <a:rPr lang="pl-PL" b="1" dirty="0" smtClean="0">
                <a:solidFill>
                  <a:schemeClr val="accent1"/>
                </a:solidFill>
              </a:rPr>
              <a:t>nie możemy rozmawiać</a:t>
            </a:r>
            <a:r>
              <a:rPr lang="pl-PL" dirty="0" smtClean="0"/>
              <a:t>, to przepraszamy i mówimy, że </a:t>
            </a:r>
            <a:r>
              <a:rPr lang="pl-PL" dirty="0" smtClean="0"/>
              <a:t>oddzwonimy</a:t>
            </a:r>
            <a:r>
              <a:rPr lang="pl-PL" dirty="0" smtClean="0"/>
              <a:t>. </a:t>
            </a:r>
            <a:r>
              <a:rPr lang="pl-PL" b="1" dirty="0" smtClean="0">
                <a:solidFill>
                  <a:schemeClr val="accent1"/>
                </a:solidFill>
              </a:rPr>
              <a:t>Nigdy nie mówimy: „Zadzwoń później”</a:t>
            </a:r>
          </a:p>
          <a:p>
            <a:pPr lvl="0" algn="just">
              <a:buBlip>
                <a:blip r:embed="rId2"/>
              </a:buBlip>
            </a:pPr>
            <a:r>
              <a:rPr lang="pl-PL" dirty="0" smtClean="0"/>
              <a:t>A co </a:t>
            </a:r>
            <a:r>
              <a:rPr lang="pl-PL" dirty="0" smtClean="0"/>
              <a:t>zrobić, </a:t>
            </a:r>
            <a:r>
              <a:rPr lang="pl-PL" dirty="0" smtClean="0"/>
              <a:t>gdy dzwonimy do kogoś, a ten nie odbiera? </a:t>
            </a:r>
            <a:r>
              <a:rPr lang="pl-PL" b="1" dirty="0" smtClean="0">
                <a:solidFill>
                  <a:schemeClr val="accent1"/>
                </a:solidFill>
              </a:rPr>
              <a:t>Czy dzwonić ponownie? </a:t>
            </a:r>
            <a:r>
              <a:rPr lang="pl-PL" dirty="0" smtClean="0"/>
              <a:t>Drugi raz jest zgodnie z etykietą dopuszczalny, ale kolejne razy już nie. Lepiej zaczekać, aż osoba z którą staramy się skontaktować oddzwoni do nas.  </a:t>
            </a:r>
          </a:p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 telefoniczna</a:t>
            </a:r>
            <a:endParaRPr lang="pl-PL" b="1" dirty="0"/>
          </a:p>
        </p:txBody>
      </p:sp>
      <p:pic>
        <p:nvPicPr>
          <p:cNvPr id="68610" name="Picture 2" descr="Znalezione obrazy dla zapytania rozmowa telefoniczna"/>
          <p:cNvPicPr>
            <a:picLocks noChangeAspect="1" noChangeArrowheads="1"/>
          </p:cNvPicPr>
          <p:nvPr/>
        </p:nvPicPr>
        <p:blipFill>
          <a:blip r:embed="rId3" cstate="print"/>
          <a:srcRect t="12600" b="14321"/>
          <a:stretch>
            <a:fillRect/>
          </a:stretch>
        </p:blipFill>
        <p:spPr bwMode="auto">
          <a:xfrm>
            <a:off x="0" y="0"/>
            <a:ext cx="2820028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marL="0" indent="0" algn="l">
              <a:lnSpc>
                <a:spcPct val="200000"/>
              </a:lnSpc>
              <a:buNone/>
              <a:defRPr/>
            </a:pPr>
            <a:r>
              <a:rPr lang="pl-PL" b="1" dirty="0" smtClean="0"/>
              <a:t>powitania i pożegnania </a:t>
            </a:r>
            <a:endParaRPr lang="pl-PL" dirty="0" smtClean="0"/>
          </a:p>
          <a:p>
            <a:pPr marL="0" lvl="0" indent="0" algn="l">
              <a:lnSpc>
                <a:spcPct val="200000"/>
              </a:lnSpc>
              <a:buNone/>
              <a:defRPr/>
            </a:pPr>
            <a:r>
              <a:rPr lang="pl-PL" b="1" dirty="0" smtClean="0"/>
              <a:t>wizerunek</a:t>
            </a:r>
            <a:endParaRPr lang="pl-PL" dirty="0" smtClean="0"/>
          </a:p>
          <a:p>
            <a:pPr marL="0" lvl="0" indent="0" algn="l">
              <a:lnSpc>
                <a:spcPct val="200000"/>
              </a:lnSpc>
              <a:buNone/>
              <a:defRPr/>
            </a:pPr>
            <a:r>
              <a:rPr lang="pl-PL" b="1" dirty="0" smtClean="0"/>
              <a:t>porozumienie się </a:t>
            </a:r>
            <a:endParaRPr lang="pl-PL" dirty="0" smtClean="0"/>
          </a:p>
          <a:p>
            <a:pPr marL="0" lvl="0" indent="0" algn="l">
              <a:lnSpc>
                <a:spcPct val="200000"/>
              </a:lnSpc>
              <a:buNone/>
              <a:defRPr/>
            </a:pPr>
            <a:r>
              <a:rPr lang="pl-PL" b="1" dirty="0" smtClean="0"/>
              <a:t>miejsca publiczne </a:t>
            </a:r>
            <a:r>
              <a:rPr lang="pl-PL" dirty="0" smtClean="0"/>
              <a:t>(kino, teatr, autobus, plaża)</a:t>
            </a:r>
          </a:p>
          <a:p>
            <a:pPr marL="0" lvl="0" indent="0" algn="l">
              <a:lnSpc>
                <a:spcPct val="200000"/>
              </a:lnSpc>
              <a:buNone/>
              <a:defRPr/>
            </a:pPr>
            <a:r>
              <a:rPr lang="pl-PL" b="1" dirty="0" smtClean="0"/>
              <a:t>wokół stołu</a:t>
            </a:r>
            <a:endParaRPr lang="pl-PL" dirty="0" smtClean="0"/>
          </a:p>
          <a:p>
            <a:pPr marL="0" indent="0" algn="ctr">
              <a:buFont typeface="Arial" charset="0"/>
              <a:buNone/>
              <a:defRPr/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SAVIOR – VIVRE dziś …</a:t>
            </a: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 r="7773" b="43243"/>
          <a:stretch>
            <a:fillRect/>
          </a:stretch>
        </p:blipFill>
        <p:spPr bwMode="auto">
          <a:xfrm>
            <a:off x="899592" y="2132856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 t="56757"/>
          <a:stretch>
            <a:fillRect/>
          </a:stretch>
        </p:blipFill>
        <p:spPr bwMode="auto">
          <a:xfrm>
            <a:off x="899592" y="306896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 t="56757"/>
          <a:stretch>
            <a:fillRect/>
          </a:stretch>
        </p:blipFill>
        <p:spPr bwMode="auto">
          <a:xfrm>
            <a:off x="899592" y="465313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 r="7773" b="43243"/>
          <a:stretch>
            <a:fillRect/>
          </a:stretch>
        </p:blipFill>
        <p:spPr bwMode="auto">
          <a:xfrm>
            <a:off x="899592" y="3717032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30000"/>
          </a:blip>
          <a:srcRect r="7773" b="43243"/>
          <a:stretch>
            <a:fillRect/>
          </a:stretch>
        </p:blipFill>
        <p:spPr bwMode="auto">
          <a:xfrm>
            <a:off x="899592" y="5301208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algn="just">
              <a:buBlip>
                <a:blip r:embed="rId2"/>
              </a:buBlip>
            </a:pPr>
            <a:r>
              <a:rPr lang="pl-PL" dirty="0" smtClean="0"/>
              <a:t>SMS jest tylko </a:t>
            </a:r>
            <a:r>
              <a:rPr lang="pl-PL" b="1" dirty="0" smtClean="0">
                <a:solidFill>
                  <a:schemeClr val="accent1"/>
                </a:solidFill>
              </a:rPr>
              <a:t>nowoczesną formą listu</a:t>
            </a:r>
            <a:r>
              <a:rPr lang="pl-PL" dirty="0" smtClean="0"/>
              <a:t>. Powinien zatem:</a:t>
            </a:r>
          </a:p>
          <a:p>
            <a:pPr lvl="6" algn="just">
              <a:buBlip>
                <a:blip r:embed="rId3"/>
              </a:buBlip>
            </a:pPr>
            <a:endParaRPr lang="pl-PL" sz="2200" dirty="0" smtClean="0"/>
          </a:p>
          <a:p>
            <a:pPr lvl="6" algn="just">
              <a:buBlip>
                <a:blip r:embed="rId3"/>
              </a:buBlip>
            </a:pPr>
            <a:r>
              <a:rPr lang="pl-PL" sz="2200" dirty="0" smtClean="0">
                <a:latin typeface="+mj-lt"/>
              </a:rPr>
              <a:t>być napisany poprawną polszczyzną, bez błędów i literówek. </a:t>
            </a:r>
          </a:p>
          <a:p>
            <a:pPr lvl="5" algn="just">
              <a:buBlip>
                <a:blip r:embed="rId3"/>
              </a:buBlip>
            </a:pPr>
            <a:endParaRPr lang="pl-PL" sz="2200" dirty="0" smtClean="0">
              <a:latin typeface="+mj-lt"/>
            </a:endParaRPr>
          </a:p>
          <a:p>
            <a:pPr lvl="6" algn="just">
              <a:buBlip>
                <a:blip r:embed="rId3"/>
              </a:buBlip>
            </a:pPr>
            <a:r>
              <a:rPr lang="pl-PL" sz="2200" dirty="0" smtClean="0">
                <a:latin typeface="+mj-lt"/>
              </a:rPr>
              <a:t>zawierać normalne zdania zaczynające się dużą literą i kończące się kropką. </a:t>
            </a:r>
          </a:p>
          <a:p>
            <a:pPr lvl="5" algn="just">
              <a:buBlip>
                <a:blip r:embed="rId3"/>
              </a:buBlip>
            </a:pPr>
            <a:endParaRPr lang="pl-PL" sz="2200" dirty="0" smtClean="0">
              <a:latin typeface="+mj-lt"/>
            </a:endParaRPr>
          </a:p>
          <a:p>
            <a:pPr lvl="6" algn="just">
              <a:buBlip>
                <a:blip r:embed="rId3"/>
              </a:buBlip>
            </a:pPr>
            <a:r>
              <a:rPr lang="pl-PL" sz="2200" dirty="0" smtClean="0">
                <a:latin typeface="+mj-lt"/>
              </a:rPr>
              <a:t>bezwzględnie powinien być podpisany.</a:t>
            </a:r>
          </a:p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Rozmowa telefoniczna - SMS</a:t>
            </a:r>
            <a:endParaRPr lang="pl-PL" b="1" dirty="0"/>
          </a:p>
        </p:txBody>
      </p:sp>
      <p:pic>
        <p:nvPicPr>
          <p:cNvPr id="69634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2987824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lvl="0" algn="just">
              <a:buBlip>
                <a:blip r:embed="rId2"/>
              </a:buBlip>
            </a:pP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MIEJSCA PUBLICZNE </a:t>
            </a:r>
            <a:endParaRPr lang="pl-PL" b="1" dirty="0"/>
          </a:p>
        </p:txBody>
      </p:sp>
      <p:pic>
        <p:nvPicPr>
          <p:cNvPr id="70660" name="Picture 4" descr="Znalezione obrazy dla zapytania tÅum ludz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45" b="4787"/>
          <a:stretch>
            <a:fillRect/>
          </a:stretch>
        </p:blipFill>
        <p:spPr bwMode="auto">
          <a:xfrm>
            <a:off x="1259632" y="1484784"/>
            <a:ext cx="661072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 lnSpcReduction="10000"/>
          </a:bodyPr>
          <a:lstStyle/>
          <a:p>
            <a:pPr lvl="0" algn="just">
              <a:buBlip>
                <a:blip r:embed="rId2"/>
              </a:buBlip>
            </a:pPr>
            <a:r>
              <a:rPr lang="pl-PL" dirty="0" smtClean="0"/>
              <a:t>Gdy jesteśmy w miejscu, gdzie oprócz nas znajdują się inni ludzie – kultura wymaga, by </a:t>
            </a:r>
            <a:r>
              <a:rPr lang="pl-PL" b="1" dirty="0" smtClean="0">
                <a:solidFill>
                  <a:schemeClr val="accent1"/>
                </a:solidFill>
              </a:rPr>
              <a:t>poruszać się prawą stroną. </a:t>
            </a:r>
            <a:r>
              <a:rPr lang="pl-PL" dirty="0" smtClean="0"/>
              <a:t>Zapewni nam to komfort poruszania się, a także bezpieczeństwo (nikt na nikogo nie wpadnie!)</a:t>
            </a:r>
          </a:p>
          <a:p>
            <a:pPr lvl="0" algn="just"/>
            <a:endParaRPr lang="pl-PL" dirty="0" smtClean="0"/>
          </a:p>
          <a:p>
            <a:pPr lvl="0" algn="just">
              <a:buNone/>
            </a:pPr>
            <a:r>
              <a:rPr lang="pl-PL" dirty="0" smtClean="0"/>
              <a:t>	</a:t>
            </a:r>
          </a:p>
          <a:p>
            <a:pPr lvl="0" algn="just">
              <a:buNone/>
            </a:pPr>
            <a:endParaRPr lang="pl-PL" dirty="0" smtClean="0"/>
          </a:p>
          <a:p>
            <a:pPr lvl="0" algn="just">
              <a:buNone/>
            </a:pPr>
            <a:endParaRPr lang="pl-PL" dirty="0" smtClean="0"/>
          </a:p>
          <a:p>
            <a:pPr lvl="0" algn="just"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	Prawą stroną </a:t>
            </a:r>
            <a:r>
              <a:rPr lang="pl-PL" dirty="0" smtClean="0"/>
              <a:t>chodzimy po chodniku, na przejściu dla pieszych, alejką w parku, po galerii, po schodach... </a:t>
            </a:r>
            <a:r>
              <a:rPr lang="pl-PL" b="1" dirty="0" smtClean="0">
                <a:solidFill>
                  <a:schemeClr val="accent1"/>
                </a:solidFill>
              </a:rPr>
              <a:t>Wszędzie!</a:t>
            </a:r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Poruszanie się  </a:t>
            </a:r>
            <a:endParaRPr lang="pl-PL" b="1" dirty="0"/>
          </a:p>
        </p:txBody>
      </p:sp>
      <p:pic>
        <p:nvPicPr>
          <p:cNvPr id="5" name="Picture 2" descr="http://wartowiedziec.org/images/stories/ogolne/ludzie_ulica_przechodnie.jpg"/>
          <p:cNvPicPr>
            <a:picLocks noChangeAspect="1" noChangeArrowheads="1"/>
          </p:cNvPicPr>
          <p:nvPr/>
        </p:nvPicPr>
        <p:blipFill>
          <a:blip r:embed="rId3" cstate="print"/>
          <a:srcRect b="21429"/>
          <a:stretch>
            <a:fillRect/>
          </a:stretch>
        </p:blipFill>
        <p:spPr bwMode="auto">
          <a:xfrm>
            <a:off x="2915815" y="3212976"/>
            <a:ext cx="3574215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r>
              <a:rPr lang="pl-PL" dirty="0" smtClean="0"/>
              <a:t>Wchodzenie/wychodzenie przez drzwi </a:t>
            </a:r>
            <a:r>
              <a:rPr lang="pl-PL" sz="2000" b="1" dirty="0" smtClean="0"/>
              <a:t>(do budynków i pojazdów też!)</a:t>
            </a:r>
            <a:endParaRPr lang="pl-PL" b="1" dirty="0" smtClean="0"/>
          </a:p>
          <a:p>
            <a:pPr algn="just">
              <a:buNone/>
            </a:pPr>
            <a:r>
              <a:rPr lang="pl-PL" dirty="0" smtClean="0"/>
              <a:t>	</a:t>
            </a:r>
            <a:r>
              <a:rPr lang="pl-PL" sz="2400" dirty="0" smtClean="0"/>
              <a:t>Zgodnie z prawami logiki, rozwiązanie jest dość proste: ruch ten porządkuje </a:t>
            </a:r>
            <a:r>
              <a:rPr lang="pl-PL" sz="2400" b="1" dirty="0" smtClean="0">
                <a:solidFill>
                  <a:schemeClr val="accent1"/>
                </a:solidFill>
              </a:rPr>
              <a:t>zasada pierwszeństwa dla wychodzących. </a:t>
            </a:r>
            <a:r>
              <a:rPr lang="pl-PL" sz="2400" dirty="0" smtClean="0"/>
              <a:t>Przecież to właśnie oni, wychodząc, niejako „zwalniają miejsce” dla wchodzących (choć nie w każdej sytuacji ma to znaczenie). </a:t>
            </a:r>
          </a:p>
          <a:p>
            <a:pPr algn="r">
              <a:buNone/>
            </a:pPr>
            <a:endParaRPr lang="pl-PL" sz="5400" b="1" dirty="0" smtClean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Poruszanie się  </a:t>
            </a:r>
            <a:endParaRPr lang="pl-PL" b="1" dirty="0"/>
          </a:p>
        </p:txBody>
      </p:sp>
      <p:pic>
        <p:nvPicPr>
          <p:cNvPr id="5" name="Obraz 4" descr="Wsiadanie i wysiadanie z autobusu i tramwaj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2" t="15578" r="5223" b="62613"/>
          <a:stretch>
            <a:fillRect/>
          </a:stretch>
        </p:blipFill>
        <p:spPr>
          <a:xfrm>
            <a:off x="1115616" y="4149080"/>
            <a:ext cx="7320813" cy="2520280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1691680" y="5517232"/>
            <a:ext cx="79805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1</a:t>
            </a:r>
            <a:endParaRPr lang="pl-PL" sz="2400" b="1" dirty="0"/>
          </a:p>
        </p:txBody>
      </p:sp>
      <p:sp>
        <p:nvSpPr>
          <p:cNvPr id="8" name="Strzałka w lewo 7"/>
          <p:cNvSpPr/>
          <p:nvPr/>
        </p:nvSpPr>
        <p:spPr>
          <a:xfrm>
            <a:off x="7164288" y="5733256"/>
            <a:ext cx="648072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2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824536"/>
          </a:xfrm>
        </p:spPr>
        <p:txBody>
          <a:bodyPr>
            <a:normAutofit fontScale="32500" lnSpcReduction="20000"/>
          </a:bodyPr>
          <a:lstStyle/>
          <a:p>
            <a:pPr lvl="0" algn="just">
              <a:buBlip>
                <a:blip r:embed="rId2"/>
              </a:buBlip>
            </a:pPr>
            <a:r>
              <a:rPr lang="pl-PL" sz="7400" dirty="0" smtClean="0"/>
              <a:t>Savoir </a:t>
            </a:r>
            <a:r>
              <a:rPr lang="pl-PL" sz="7400" dirty="0" err="1" smtClean="0"/>
              <a:t>vivre</a:t>
            </a:r>
            <a:r>
              <a:rPr lang="pl-PL" sz="7400" dirty="0" smtClean="0"/>
              <a:t> nakazuje nam zawsze myśleć o innych, pamiętać o ich dobru, </a:t>
            </a:r>
            <a:r>
              <a:rPr lang="pl-PL" sz="7400" dirty="0" smtClean="0"/>
              <a:t>o ich samopoczuciu</a:t>
            </a:r>
            <a:r>
              <a:rPr lang="pl-PL" sz="7400" dirty="0" smtClean="0"/>
              <a:t>, wygodzie. Zatem w miejscach - takich jak tramwaj czy autobus - pamiętaj </a:t>
            </a:r>
            <a:r>
              <a:rPr lang="pl-PL" sz="7400" b="1" dirty="0" smtClean="0">
                <a:solidFill>
                  <a:schemeClr val="accent1"/>
                </a:solidFill>
              </a:rPr>
              <a:t>NIE JEDZIESZ SAM! </a:t>
            </a:r>
          </a:p>
          <a:p>
            <a:pPr lvl="0" algn="just">
              <a:buNone/>
            </a:pPr>
            <a:r>
              <a:rPr lang="pl-PL" sz="5400" b="1" dirty="0" smtClean="0">
                <a:solidFill>
                  <a:schemeClr val="accent1"/>
                </a:solidFill>
              </a:rPr>
              <a:t>	</a:t>
            </a:r>
          </a:p>
          <a:p>
            <a:pPr lvl="0" algn="just">
              <a:buNone/>
            </a:pPr>
            <a:r>
              <a:rPr lang="pl-PL" sz="6800" b="1" dirty="0" smtClean="0">
                <a:solidFill>
                  <a:schemeClr val="accent1"/>
                </a:solidFill>
              </a:rPr>
              <a:t>	</a:t>
            </a:r>
            <a:r>
              <a:rPr lang="pl-PL" sz="6800" dirty="0" smtClean="0"/>
              <a:t>Pomyśl o tym, że inni pasażerowi:</a:t>
            </a:r>
          </a:p>
          <a:p>
            <a:pPr lvl="0" algn="just">
              <a:buBlip>
                <a:blip r:embed="rId2"/>
              </a:buBlip>
            </a:pPr>
            <a:r>
              <a:rPr lang="pl-PL" sz="6800" dirty="0" smtClean="0"/>
              <a:t>nie mają ochoty słuchać naszych rozmów z kolegą czy przez telefon - </a:t>
            </a:r>
            <a:r>
              <a:rPr lang="pl-PL" sz="6800" b="1" dirty="0" smtClean="0">
                <a:solidFill>
                  <a:schemeClr val="accent1"/>
                </a:solidFill>
              </a:rPr>
              <a:t>mówmy cicho!</a:t>
            </a:r>
          </a:p>
          <a:p>
            <a:pPr lvl="0" algn="just">
              <a:buBlip>
                <a:blip r:embed="rId2"/>
              </a:buBlip>
            </a:pPr>
            <a:r>
              <a:rPr lang="pl-PL" sz="6800" dirty="0" smtClean="0"/>
              <a:t>mogą chcieć </a:t>
            </a:r>
            <a:r>
              <a:rPr lang="pl-PL" sz="6800" b="1" dirty="0" smtClean="0">
                <a:solidFill>
                  <a:schemeClr val="accent1"/>
                </a:solidFill>
              </a:rPr>
              <a:t>usiąść</a:t>
            </a:r>
            <a:r>
              <a:rPr lang="pl-PL" sz="6800" dirty="0" smtClean="0"/>
              <a:t> - a nasz plecak czy torba siedzieć wcale nie </a:t>
            </a:r>
            <a:r>
              <a:rPr lang="pl-PL" sz="6800" dirty="0" smtClean="0"/>
              <a:t>potrzebuje! </a:t>
            </a:r>
            <a:r>
              <a:rPr lang="pl-PL" sz="6800" dirty="0" smtClean="0"/>
              <a:t>Nie </a:t>
            </a:r>
            <a:r>
              <a:rPr lang="pl-PL" sz="6800" dirty="0" smtClean="0"/>
              <a:t>kładźmy więc </a:t>
            </a:r>
            <a:r>
              <a:rPr lang="pl-PL" sz="6800" dirty="0" smtClean="0"/>
              <a:t>naszego bagażu na krzesłach dla ludzi. </a:t>
            </a:r>
          </a:p>
          <a:p>
            <a:pPr lvl="0" algn="just">
              <a:buBlip>
                <a:blip r:embed="rId2"/>
              </a:buBlip>
            </a:pPr>
            <a:r>
              <a:rPr lang="pl-PL" sz="6800" dirty="0" smtClean="0"/>
              <a:t>nie chcą słuchać głośno naszej listy </a:t>
            </a:r>
            <a:r>
              <a:rPr lang="pl-PL" sz="6800" dirty="0" smtClean="0"/>
              <a:t>przebojów – </a:t>
            </a:r>
            <a:r>
              <a:rPr lang="pl-PL" sz="6800" b="1" dirty="0" smtClean="0">
                <a:solidFill>
                  <a:schemeClr val="accent1"/>
                </a:solidFill>
              </a:rPr>
              <a:t>używajmy słuchawek.</a:t>
            </a:r>
          </a:p>
          <a:p>
            <a:pPr lvl="0" algn="just">
              <a:buBlip>
                <a:blip r:embed="rId2"/>
              </a:buBlip>
            </a:pPr>
            <a:r>
              <a:rPr lang="pl-PL" sz="6800" dirty="0" smtClean="0"/>
              <a:t>nie czerpią żadnej przyjemności z tego, że cały czas uderzamy ich plecakiem lub łokciem - w komunikacji miejskiej stójmy spokojnie, nie rozpychajmy się, nasz bagaże i kończyny trzymajmy przy sobie.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 komunikacji miejskiej  </a:t>
            </a:r>
            <a:endParaRPr lang="pl-PL" b="1" dirty="0"/>
          </a:p>
        </p:txBody>
      </p:sp>
      <p:pic>
        <p:nvPicPr>
          <p:cNvPr id="73730" name="Picture 2" descr="Znalezione obrazy dla zapytania tramwaj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521" b="37264"/>
          <a:stretch>
            <a:fillRect/>
          </a:stretch>
        </p:blipFill>
        <p:spPr bwMode="auto">
          <a:xfrm>
            <a:off x="0" y="188640"/>
            <a:ext cx="3912369" cy="106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pl-PL" sz="7000" b="1" dirty="0" smtClean="0"/>
              <a:t>O czym jeszcze powinniśmy pamiętać, by umieć kulturalnie </a:t>
            </a:r>
            <a:r>
              <a:rPr lang="pl-PL" sz="7000" b="1" dirty="0" smtClean="0">
                <a:solidFill>
                  <a:schemeClr val="accent1"/>
                </a:solidFill>
              </a:rPr>
              <a:t>podróżować tramwajem/ autobusem? </a:t>
            </a:r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1000" dirty="0" smtClean="0"/>
          </a:p>
          <a:p>
            <a:pPr lvl="0" algn="just">
              <a:buNone/>
            </a:pPr>
            <a:endParaRPr lang="pl-PL" sz="2500" dirty="0" smtClean="0"/>
          </a:p>
          <a:p>
            <a:pPr lvl="0" algn="just">
              <a:buBlip>
                <a:blip r:embed="rId2"/>
              </a:buBlip>
            </a:pPr>
            <a:r>
              <a:rPr lang="pl-PL" sz="6000" dirty="0" smtClean="0"/>
              <a:t>autobus to nie restauracja – </a:t>
            </a:r>
          </a:p>
          <a:p>
            <a:pPr lvl="0" algn="just">
              <a:buNone/>
            </a:pPr>
            <a:r>
              <a:rPr lang="pl-PL" sz="6000" dirty="0" smtClean="0"/>
              <a:t>	unikajmy wsiadania z hot-dogiem, </a:t>
            </a:r>
          </a:p>
          <a:p>
            <a:pPr lvl="0" algn="just">
              <a:buNone/>
            </a:pPr>
            <a:r>
              <a:rPr lang="pl-PL" sz="6000" dirty="0" smtClean="0"/>
              <a:t>	hamburgerem czy innym jedzeniem, </a:t>
            </a:r>
          </a:p>
          <a:p>
            <a:pPr lvl="0" algn="just">
              <a:buNone/>
            </a:pPr>
            <a:r>
              <a:rPr lang="pl-PL" sz="6000" dirty="0" smtClean="0"/>
              <a:t>	bo możemy nabrudzić! </a:t>
            </a:r>
          </a:p>
          <a:p>
            <a:pPr lvl="0" algn="just">
              <a:buNone/>
            </a:pPr>
            <a:r>
              <a:rPr lang="pl-PL" sz="6000" dirty="0" smtClean="0"/>
              <a:t>	Poza tym niektóre potrawy wydzielają intensywny zapach - mówią więc wprost - zasmrodzimy cały autobus! </a:t>
            </a:r>
          </a:p>
          <a:p>
            <a:pPr lvl="0" algn="just">
              <a:buNone/>
            </a:pPr>
            <a:endParaRPr lang="pl-PL" sz="7200" dirty="0" smtClean="0"/>
          </a:p>
          <a:p>
            <a:pPr lvl="5" algn="just">
              <a:buBlip>
                <a:blip r:embed="rId2"/>
              </a:buBlip>
            </a:pPr>
            <a:r>
              <a:rPr lang="pl-PL" sz="6000" dirty="0" smtClean="0">
                <a:latin typeface="+mj-lt"/>
              </a:rPr>
              <a:t>osobom starszym, mającym trudności z chodzeniem (np. wspierających się na kulach) i kobietom w ciąży zawsze ustąp miejsca</a:t>
            </a:r>
          </a:p>
          <a:p>
            <a:pPr lvl="0" algn="just">
              <a:buBlip>
                <a:blip r:embed="rId2"/>
              </a:buBlip>
            </a:pPr>
            <a:endParaRPr lang="pl-PL" sz="6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 komunikacji miejskiej  </a:t>
            </a:r>
            <a:endParaRPr lang="pl-PL" b="1" dirty="0"/>
          </a:p>
        </p:txBody>
      </p:sp>
      <p:pic>
        <p:nvPicPr>
          <p:cNvPr id="74754" name="Picture 2" descr="Znalezione obrazy dla zapytania zakaz jedze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3096344" cy="1548172"/>
          </a:xfrm>
          <a:prstGeom prst="rect">
            <a:avLst/>
          </a:prstGeom>
          <a:noFill/>
        </p:spPr>
      </p:pic>
      <p:pic>
        <p:nvPicPr>
          <p:cNvPr id="74756" name="Picture 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4563510"/>
            <a:ext cx="2592288" cy="210584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W kinie nigdy </a:t>
            </a:r>
            <a:r>
              <a:rPr lang="pl-PL" b="1" dirty="0" smtClean="0">
                <a:solidFill>
                  <a:schemeClr val="accent1"/>
                </a:solidFill>
              </a:rPr>
              <a:t>nie świadczy o nas dobrze: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głośne komentowanie akcji,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głośne wyrażanie swoich opinii o filmie i grze aktorów,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wydawanie odgłosów towarzyszących jedzeniu i  piciu,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zakładanie nóg na oparcie fotela poprzedniego rzędu,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zdejmowanie butów (zapach!!!),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pozostawianie na podłodze kubków, papierków i innych dowodów "</a:t>
            </a:r>
            <a:r>
              <a:rPr lang="pl-PL" sz="2400" dirty="0" err="1" smtClean="0"/>
              <a:t>popopcornowych</a:t>
            </a:r>
            <a:r>
              <a:rPr lang="pl-PL" sz="2400" dirty="0" smtClean="0"/>
              <a:t>"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rozlegający się nagle dzwonek naszego telefonu albo pogaduchy telefoniczne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 kinie</a:t>
            </a:r>
            <a:endParaRPr lang="pl-PL" b="1" dirty="0"/>
          </a:p>
        </p:txBody>
      </p:sp>
      <p:pic>
        <p:nvPicPr>
          <p:cNvPr id="9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112"/>
            <a:ext cx="8064578" cy="2420888"/>
          </a:xfrm>
          <a:prstGeom prst="rect">
            <a:avLst/>
          </a:prstGeom>
          <a:noFill/>
        </p:spPr>
      </p:pic>
      <p:pic>
        <p:nvPicPr>
          <p:cNvPr id="10" name="Picture 4" descr="Podobny obra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446"/>
          <a:stretch>
            <a:fillRect/>
          </a:stretch>
        </p:blipFill>
        <p:spPr bwMode="auto">
          <a:xfrm>
            <a:off x="7083198" y="4437112"/>
            <a:ext cx="206080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3600" dirty="0" smtClean="0"/>
              <a:t>	</a:t>
            </a:r>
          </a:p>
          <a:p>
            <a:pPr algn="just">
              <a:buNone/>
            </a:pPr>
            <a:r>
              <a:rPr lang="pl-PL" sz="2600" dirty="0" smtClean="0"/>
              <a:t>Ważny jest też </a:t>
            </a:r>
            <a:r>
              <a:rPr lang="pl-PL" sz="2600" b="1" dirty="0" smtClean="0">
                <a:solidFill>
                  <a:schemeClr val="accent1"/>
                </a:solidFill>
              </a:rPr>
              <a:t>sposób dochodzenia do naszego miejsca:</a:t>
            </a:r>
          </a:p>
          <a:p>
            <a:pPr>
              <a:buNone/>
            </a:pPr>
            <a:r>
              <a:rPr lang="pl-PL" sz="2600" b="1" dirty="0" smtClean="0">
                <a:solidFill>
                  <a:schemeClr val="accent1"/>
                </a:solidFill>
              </a:rPr>
              <a:t> </a:t>
            </a:r>
          </a:p>
          <a:p>
            <a:pPr lvl="4" algn="just">
              <a:buBlip>
                <a:blip r:embed="rId2"/>
              </a:buBlip>
            </a:pPr>
            <a:r>
              <a:rPr lang="pl-PL" sz="2200" dirty="0" smtClean="0"/>
              <a:t>kiedy przechodzimy pomiędzy rzędami foteli odwracamy się tyłem do ekranu, a przodem do osób już siedzących. </a:t>
            </a:r>
          </a:p>
          <a:p>
            <a:pPr lvl="4" algn="just">
              <a:buBlip>
                <a:blip r:embed="rId2"/>
              </a:buBlip>
            </a:pPr>
            <a:r>
              <a:rPr lang="pl-PL" sz="2200" dirty="0" smtClean="0"/>
              <a:t>gdy natomiast już siedzimy, a ktoś inny wchodzi na swoje miejsce, ułatwiamy mu to podnosząc się z fotela.</a:t>
            </a:r>
            <a:r>
              <a:rPr lang="pl-PL" sz="1800" dirty="0" smtClean="0"/>
              <a:t> </a:t>
            </a:r>
          </a:p>
          <a:p>
            <a:pPr lvl="0" algn="just">
              <a:buBlip>
                <a:blip r:embed="rId2"/>
              </a:buBlip>
            </a:pPr>
            <a:endParaRPr lang="pl-PL" sz="6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W kinie</a:t>
            </a:r>
            <a:endParaRPr lang="pl-PL" b="1" dirty="0"/>
          </a:p>
        </p:txBody>
      </p:sp>
      <p:pic>
        <p:nvPicPr>
          <p:cNvPr id="76802" name="Picture 2" descr="Znalezione obrazy dla zapytania chodzenie w kini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69" r="19783"/>
          <a:stretch>
            <a:fillRect/>
          </a:stretch>
        </p:blipFill>
        <p:spPr bwMode="auto">
          <a:xfrm>
            <a:off x="395536" y="3429000"/>
            <a:ext cx="2016224" cy="3240360"/>
          </a:xfrm>
          <a:prstGeom prst="rect">
            <a:avLst/>
          </a:prstGeom>
          <a:noFill/>
        </p:spPr>
      </p:pic>
      <p:pic>
        <p:nvPicPr>
          <p:cNvPr id="7" name="Picture 4" descr="Znalezione obrazy dla zapytania widzowi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963"/>
          <a:stretch>
            <a:fillRect/>
          </a:stretch>
        </p:blipFill>
        <p:spPr bwMode="auto">
          <a:xfrm>
            <a:off x="1115616" y="5229199"/>
            <a:ext cx="7888639" cy="162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11256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pl-PL" sz="3600" dirty="0" smtClean="0"/>
              <a:t>	</a:t>
            </a:r>
          </a:p>
          <a:p>
            <a:pPr lvl="0" algn="just">
              <a:buBlip>
                <a:blip r:embed="rId2"/>
              </a:buBlip>
            </a:pPr>
            <a:r>
              <a:rPr lang="pl-PL" sz="7200" dirty="0" smtClean="0"/>
              <a:t>A oto kilka zasad bon-tonu podczas słonecznego relaksu nad wodą i na plaży: </a:t>
            </a:r>
          </a:p>
          <a:p>
            <a:pPr lvl="0" algn="just">
              <a:buNone/>
            </a:pPr>
            <a:endParaRPr lang="pl-PL" sz="7200" dirty="0" smtClean="0"/>
          </a:p>
          <a:p>
            <a:pPr lvl="1" algn="just">
              <a:buBlip>
                <a:blip r:embed="rId3"/>
              </a:buBlip>
            </a:pPr>
            <a:r>
              <a:rPr lang="pl-PL" sz="6800" b="1" dirty="0" smtClean="0">
                <a:solidFill>
                  <a:schemeClr val="accent1"/>
                </a:solidFill>
              </a:rPr>
              <a:t>Nie biegaj</a:t>
            </a:r>
            <a:r>
              <a:rPr lang="pl-PL" sz="6800" dirty="0" smtClean="0"/>
              <a:t> ani nie chodź energicznie w pobliżu koców i ręczników, na których leżą inni plażowicze - w ten sposób możesz obsypać ich piaskiem. </a:t>
            </a:r>
          </a:p>
          <a:p>
            <a:pPr lvl="1" algn="just">
              <a:buBlip>
                <a:blip r:embed="rId3"/>
              </a:buBlip>
            </a:pPr>
            <a:r>
              <a:rPr lang="pl-PL" sz="6800" b="1" dirty="0" smtClean="0">
                <a:solidFill>
                  <a:schemeClr val="accent1"/>
                </a:solidFill>
              </a:rPr>
              <a:t>Otrzepując z piasku twój koc </a:t>
            </a:r>
            <a:r>
              <a:rPr lang="pl-PL" sz="6800" dirty="0" smtClean="0"/>
              <a:t>lub ręcznik, uważaj na sąsiadów. </a:t>
            </a:r>
          </a:p>
          <a:p>
            <a:pPr lvl="1" algn="just">
              <a:buBlip>
                <a:blip r:embed="rId3"/>
              </a:buBlip>
            </a:pPr>
            <a:r>
              <a:rPr lang="pl-PL" sz="6800" b="1" dirty="0" smtClean="0">
                <a:solidFill>
                  <a:schemeClr val="accent1"/>
                </a:solidFill>
              </a:rPr>
              <a:t>Nie słuchaj głośno muzyki</a:t>
            </a:r>
            <a:r>
              <a:rPr lang="pl-PL" sz="6800" dirty="0" smtClean="0"/>
              <a:t>. Tobie może odpowiadać taki styl spędzania czasu na plaży, a innym (którzy pragną spokoju) – po prostu przeszkadzać</a:t>
            </a:r>
          </a:p>
          <a:p>
            <a:pPr lvl="1" algn="just">
              <a:buBlip>
                <a:blip r:embed="rId3"/>
              </a:buBlip>
            </a:pPr>
            <a:r>
              <a:rPr lang="pl-PL" sz="6800" b="1" dirty="0" smtClean="0">
                <a:solidFill>
                  <a:schemeClr val="accent1"/>
                </a:solidFill>
              </a:rPr>
              <a:t>Nie rozmawiaj głośno przez telefon </a:t>
            </a:r>
            <a:r>
              <a:rPr lang="pl-PL" sz="6800" dirty="0" smtClean="0"/>
              <a:t>komórkowy. </a:t>
            </a:r>
          </a:p>
          <a:p>
            <a:pPr lvl="1" algn="just">
              <a:buBlip>
                <a:blip r:embed="rId3"/>
              </a:buBlip>
            </a:pPr>
            <a:r>
              <a:rPr lang="pl-PL" sz="6800" dirty="0" smtClean="0"/>
              <a:t>Nie krzycz, </a:t>
            </a:r>
            <a:r>
              <a:rPr lang="pl-PL" sz="6800" b="1" dirty="0" smtClean="0">
                <a:solidFill>
                  <a:schemeClr val="accent1"/>
                </a:solidFill>
              </a:rPr>
              <a:t>nie nawołuj </a:t>
            </a:r>
            <a:r>
              <a:rPr lang="pl-PL" sz="6800" dirty="0" smtClean="0"/>
              <a:t>i nie wzywaj na cały głos osób z rodziny czy przyjaciół. Nie koncentruj uwagi plażowiczów na sobie. To zachowanie wyjątkowo nieeleganckie, które burzy innym spokój. Zamiast tego podejdź to osoby, której chcesz coś przekazać i porozmawiaj z nią.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Na plaży</a:t>
            </a:r>
            <a:endParaRPr lang="pl-PL" b="1" dirty="0"/>
          </a:p>
        </p:txBody>
      </p:sp>
      <p:pic>
        <p:nvPicPr>
          <p:cNvPr id="78850" name="Picture 2" descr="Znalezione obrazy dla zapytania plaÅ¼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5" t="31779" r="10981" b="33552"/>
          <a:stretch>
            <a:fillRect/>
          </a:stretch>
        </p:blipFill>
        <p:spPr bwMode="auto">
          <a:xfrm>
            <a:off x="4716016" y="5459688"/>
            <a:ext cx="4427984" cy="139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Picture 4" descr="https://encrypted-tbn0.gstatic.com/images?q=tbn:ANd9GcQxxKnY6GA-qct0_KKe6UL2N5aop9B6C2V8cGJ2lrVJDuB4lRGCQ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08" r="12259"/>
          <a:stretch>
            <a:fillRect/>
          </a:stretch>
        </p:blipFill>
        <p:spPr bwMode="auto">
          <a:xfrm>
            <a:off x="323528" y="0"/>
            <a:ext cx="1547664" cy="143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r>
              <a:rPr lang="pl-PL" sz="2200" dirty="0" smtClean="0"/>
              <a:t>Pływając tam, gdzie w pobliżu znajdują się obce osoby, pamiętaj również o ich komforcie. </a:t>
            </a:r>
            <a:r>
              <a:rPr lang="pl-PL" sz="2200" b="1" dirty="0" smtClean="0">
                <a:solidFill>
                  <a:schemeClr val="accent1"/>
                </a:solidFill>
              </a:rPr>
              <a:t>Nie wskakuj z impetem do wody</a:t>
            </a:r>
            <a:r>
              <a:rPr lang="pl-PL" sz="2200" dirty="0" smtClean="0"/>
              <a:t>, nie wykonuj energicznych ruchów kończyn, chlapiąc przy tym na wszystkie strony. Ty możesz się świetnie bawić, a inni – zdecydowanie nie. Uszanuj to, że każdy z nas ma prawo spędzać czas w wodzie na swój sposób. </a:t>
            </a:r>
          </a:p>
          <a:p>
            <a:pPr lvl="0" algn="just">
              <a:buBlip>
                <a:blip r:embed="rId2"/>
              </a:buBlip>
            </a:pPr>
            <a:r>
              <a:rPr lang="pl-PL" sz="2200" dirty="0" smtClean="0"/>
              <a:t>W plażową siatkówkę graj </a:t>
            </a:r>
            <a:r>
              <a:rPr lang="pl-PL" sz="2200" b="1" dirty="0" smtClean="0">
                <a:solidFill>
                  <a:schemeClr val="accent1"/>
                </a:solidFill>
              </a:rPr>
              <a:t>na wyznaczonych plażowych boiskach</a:t>
            </a:r>
            <a:r>
              <a:rPr lang="pl-PL" sz="2200" dirty="0" smtClean="0"/>
              <a:t>. Nikt nie lubi znienacka dostać piłka w głowę!</a:t>
            </a:r>
          </a:p>
          <a:p>
            <a:pPr lvl="0" algn="just">
              <a:buBlip>
                <a:blip r:embed="rId2"/>
              </a:buBlip>
            </a:pPr>
            <a:r>
              <a:rPr lang="pl-PL" sz="2200" dirty="0" smtClean="0"/>
              <a:t>Pamiętaj o </a:t>
            </a:r>
            <a:r>
              <a:rPr lang="pl-PL" sz="2200" b="1" dirty="0" smtClean="0">
                <a:solidFill>
                  <a:schemeClr val="accent1"/>
                </a:solidFill>
              </a:rPr>
              <a:t>estetyce: </a:t>
            </a:r>
            <a:r>
              <a:rPr lang="pl-PL" sz="2200" dirty="0" smtClean="0"/>
              <a:t>odpowiednim strojem plażowym są kostiumy i kąpielówki, a nie bielizna. 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b="1" dirty="0" smtClean="0"/>
              <a:t>Na plaży</a:t>
            </a:r>
            <a:endParaRPr lang="pl-PL" b="1" dirty="0"/>
          </a:p>
        </p:txBody>
      </p:sp>
      <p:pic>
        <p:nvPicPr>
          <p:cNvPr id="77828" name="Picture 4" descr="Znalezione obrazy dla zapytania plaÅ¼a"/>
          <p:cNvPicPr>
            <a:picLocks noChangeAspect="1" noChangeArrowheads="1"/>
          </p:cNvPicPr>
          <p:nvPr/>
        </p:nvPicPr>
        <p:blipFill>
          <a:blip r:embed="rId3" cstate="print"/>
          <a:srcRect t="28747"/>
          <a:stretch>
            <a:fillRect/>
          </a:stretch>
        </p:blipFill>
        <p:spPr bwMode="auto">
          <a:xfrm>
            <a:off x="4139952" y="4505372"/>
            <a:ext cx="5004048" cy="235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1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200000"/>
              </a:lnSpc>
              <a:defRPr/>
            </a:pPr>
            <a:r>
              <a:rPr lang="pl-PL" sz="4000" b="1" dirty="0" smtClean="0"/>
              <a:t>POWITANIA I POŻEGNANIA </a:t>
            </a:r>
            <a:endParaRPr lang="pl-PL" sz="4000" dirty="0" smtClean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l-PL" sz="2200" i="1" dirty="0"/>
          </a:p>
        </p:txBody>
      </p:sp>
      <p:pic>
        <p:nvPicPr>
          <p:cNvPr id="11" name="Obraz 10" descr="1260826157_by_zuuzukox_6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326" t="8001" r="8326" b="19550"/>
          <a:stretch>
            <a:fillRect/>
          </a:stretch>
        </p:blipFill>
        <p:spPr>
          <a:xfrm>
            <a:off x="1331640" y="1711999"/>
            <a:ext cx="6264696" cy="514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endParaRPr lang="pl-PL" sz="22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/>
              <a:t>WOKÓŁ STOŁU </a:t>
            </a:r>
            <a:endParaRPr lang="pl-PL" b="1" dirty="0"/>
          </a:p>
        </p:txBody>
      </p:sp>
      <p:pic>
        <p:nvPicPr>
          <p:cNvPr id="79874" name="Picture 2" descr="Znalezione obrazy dla zapytania PRZY ST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75846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pPr>
              <a:buNone/>
            </a:pPr>
            <a:r>
              <a:rPr lang="pl-PL" sz="2400" b="1" dirty="0" smtClean="0">
                <a:solidFill>
                  <a:schemeClr val="accent1"/>
                </a:solidFill>
              </a:rPr>
              <a:t>Przy stole, podczas posiłku, siedzimy:</a:t>
            </a:r>
          </a:p>
          <a:p>
            <a:pPr>
              <a:buNone/>
            </a:pPr>
            <a:endParaRPr lang="pl-PL" sz="2400" dirty="0" smtClean="0"/>
          </a:p>
          <a:p>
            <a:pPr lvl="0">
              <a:buBlip>
                <a:blip r:embed="rId2"/>
              </a:buBlip>
            </a:pPr>
            <a:r>
              <a:rPr lang="pl-PL" sz="2400" dirty="0" smtClean="0"/>
              <a:t>prosto</a:t>
            </a:r>
          </a:p>
          <a:p>
            <a:pPr lvl="0">
              <a:buBlip>
                <a:blip r:embed="rId2"/>
              </a:buBlip>
            </a:pPr>
            <a:r>
              <a:rPr lang="pl-PL" sz="2400" dirty="0" smtClean="0"/>
              <a:t>gdy nie jemy, ręce trzymamy pod </a:t>
            </a:r>
          </a:p>
          <a:p>
            <a:pPr lvl="0">
              <a:buNone/>
            </a:pPr>
            <a:r>
              <a:rPr lang="pl-PL" sz="2400" dirty="0" smtClean="0"/>
              <a:t>	stołem</a:t>
            </a:r>
            <a:r>
              <a:rPr lang="pl-PL" sz="2000" dirty="0" smtClean="0"/>
              <a:t> </a:t>
            </a:r>
          </a:p>
          <a:p>
            <a:pPr lvl="0">
              <a:buBlip>
                <a:blip r:embed="rId2"/>
              </a:buBlip>
            </a:pPr>
            <a:r>
              <a:rPr lang="pl-PL" sz="2400" dirty="0" smtClean="0"/>
              <a:t>nie podpieramy się łokciami</a:t>
            </a:r>
          </a:p>
          <a:p>
            <a:pPr lvl="0">
              <a:buBlip>
                <a:blip r:embed="rId2"/>
              </a:buBlip>
            </a:pPr>
            <a:r>
              <a:rPr lang="pl-PL" sz="2400" dirty="0" smtClean="0"/>
              <a:t>nogi pod stołem trzymamy </a:t>
            </a:r>
          </a:p>
          <a:p>
            <a:pPr lvl="0">
              <a:buNone/>
            </a:pPr>
            <a:r>
              <a:rPr lang="pl-PL" sz="2400" dirty="0" smtClean="0"/>
              <a:t>	złączone, nie machami nimi</a:t>
            </a:r>
          </a:p>
          <a:p>
            <a:pPr lvl="0" algn="just">
              <a:buBlip>
                <a:blip r:embed="rId3"/>
              </a:buBlip>
            </a:pPr>
            <a:endParaRPr lang="pl-PL" sz="22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Postawa podczas jedzenia</a:t>
            </a:r>
            <a:endParaRPr lang="pl-PL" sz="3200" b="1" dirty="0"/>
          </a:p>
        </p:txBody>
      </p:sp>
      <p:pic>
        <p:nvPicPr>
          <p:cNvPr id="80898" name="Picture 2" descr="Podobny obraz"/>
          <p:cNvPicPr>
            <a:picLocks noChangeAspect="1" noChangeArrowheads="1"/>
          </p:cNvPicPr>
          <p:nvPr/>
        </p:nvPicPr>
        <p:blipFill>
          <a:blip r:embed="rId4" cstate="print"/>
          <a:srcRect t="13959"/>
          <a:stretch>
            <a:fillRect/>
          </a:stretch>
        </p:blipFill>
        <p:spPr bwMode="auto">
          <a:xfrm>
            <a:off x="5580112" y="1556792"/>
            <a:ext cx="3337812" cy="2448272"/>
          </a:xfrm>
          <a:prstGeom prst="rect">
            <a:avLst/>
          </a:prstGeom>
          <a:ln w="127000" cap="rnd">
            <a:solidFill>
              <a:schemeClr val="bg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0900" name="Picture 4" descr="Podobny obra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221088"/>
            <a:ext cx="3347258" cy="2435131"/>
          </a:xfrm>
          <a:prstGeom prst="rect">
            <a:avLst/>
          </a:prstGeom>
          <a:ln w="1270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2400" dirty="0" smtClean="0"/>
              <a:t>	Życzenie komuś </a:t>
            </a:r>
            <a:r>
              <a:rPr lang="pl-PL" sz="2400" b="1" dirty="0" smtClean="0">
                <a:solidFill>
                  <a:schemeClr val="accent1"/>
                </a:solidFill>
              </a:rPr>
              <a:t>smacznego </a:t>
            </a:r>
            <a:r>
              <a:rPr lang="pl-PL" sz="2400" dirty="0" smtClean="0"/>
              <a:t>posiłku, według zasad savoir - </a:t>
            </a:r>
            <a:r>
              <a:rPr lang="pl-PL" sz="2400" dirty="0" err="1" smtClean="0"/>
              <a:t>vivre</a:t>
            </a:r>
            <a:r>
              <a:rPr lang="pl-PL" sz="2400" dirty="0" smtClean="0"/>
              <a:t> jest czymś zupełnie zbędnym, a w niektórych sytuacjach nawet niekulturalnym. </a:t>
            </a:r>
          </a:p>
          <a:p>
            <a:pPr lvl="1" algn="just">
              <a:buBlip>
                <a:blip r:embed="rId2"/>
              </a:buBlip>
            </a:pPr>
            <a:r>
              <a:rPr lang="pl-PL" dirty="0" smtClean="0"/>
              <a:t>"Smacznego" mówimy tylko wtedy, gdy sami, własnoręcznie przygotowaliśmy posiłek. Etykieta zezwala na używanie tego zwrotu jedynie przez samego kucharza lub kelnera.</a:t>
            </a:r>
          </a:p>
          <a:p>
            <a:pPr lvl="1" algn="just">
              <a:buBlip>
                <a:blip r:embed="rId2"/>
              </a:buBlip>
            </a:pPr>
            <a:r>
              <a:rPr lang="pl-PL" dirty="0" smtClean="0"/>
              <a:t>Bezwzględnie nie powinno się mówić "smacznego" osobie, która ugotowała dla nas posiłek oraz osobie, która jest w trakcie jedzenia (choćby dlatego, że nie może nam odpowiedzieć "dziękuję" - ma przecież pełne usta!) </a:t>
            </a:r>
          </a:p>
          <a:p>
            <a:pPr>
              <a:buBlip>
                <a:blip r:embed="rId2"/>
              </a:buBlip>
            </a:pPr>
            <a:endParaRPr lang="pl-PL" sz="2400" b="1" dirty="0" smtClean="0"/>
          </a:p>
          <a:p>
            <a:pPr algn="just">
              <a:buNone/>
            </a:pPr>
            <a:r>
              <a:rPr lang="pl-PL" sz="2400" b="1" dirty="0" smtClean="0"/>
              <a:t>		</a:t>
            </a:r>
            <a:r>
              <a:rPr lang="pl-PL" sz="2400" b="1" u="sng" dirty="0" smtClean="0"/>
              <a:t>Pamiętajmy</a:t>
            </a:r>
          </a:p>
          <a:p>
            <a:pPr algn="just">
              <a:buNone/>
            </a:pPr>
            <a:r>
              <a:rPr lang="pl-PL" sz="2400" b="1" dirty="0" smtClean="0"/>
              <a:t>	 	za przygotowany dla nas posiłek </a:t>
            </a:r>
            <a:r>
              <a:rPr lang="pl-PL" sz="2400" b="1" dirty="0" smtClean="0">
                <a:solidFill>
                  <a:schemeClr val="accent1"/>
                </a:solidFill>
              </a:rPr>
              <a:t>ZAWSZE 	dziękujemy!!! </a:t>
            </a:r>
            <a:endParaRPr lang="pl-PL" sz="2400" dirty="0" smtClean="0">
              <a:solidFill>
                <a:schemeClr val="accent1"/>
              </a:solidFill>
            </a:endParaRPr>
          </a:p>
          <a:p>
            <a:pPr lvl="0">
              <a:buNone/>
            </a:pPr>
            <a:endParaRPr lang="pl-PL" sz="2400" dirty="0" smtClean="0"/>
          </a:p>
          <a:p>
            <a:pPr lvl="0" algn="just">
              <a:buBlip>
                <a:blip r:embed="rId3"/>
              </a:buBlip>
            </a:pPr>
            <a:endParaRPr lang="pl-PL" sz="22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Mówić czy nie mówić? </a:t>
            </a:r>
            <a:endParaRPr lang="pl-PL" sz="3200" dirty="0" smtClean="0"/>
          </a:p>
        </p:txBody>
      </p:sp>
      <p:pic>
        <p:nvPicPr>
          <p:cNvPr id="81924" name="Picture 4" descr="Znalezione obrazy dla zapytania wykrzykni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301208"/>
            <a:ext cx="720080" cy="1195153"/>
          </a:xfrm>
          <a:prstGeom prst="rect">
            <a:avLst/>
          </a:prstGeom>
          <a:noFill/>
        </p:spPr>
      </p:pic>
      <p:pic>
        <p:nvPicPr>
          <p:cNvPr id="81926" name="Picture 6" descr="Znalezione obrazy dla zapytania smaczne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9F2"/>
              </a:clrFrom>
              <a:clrTo>
                <a:srgbClr val="FCF9F2">
                  <a:alpha val="0"/>
                </a:srgbClr>
              </a:clrTo>
            </a:clrChange>
          </a:blip>
          <a:srcRect b="8174"/>
          <a:stretch>
            <a:fillRect/>
          </a:stretch>
        </p:blipFill>
        <p:spPr bwMode="auto">
          <a:xfrm>
            <a:off x="0" y="0"/>
            <a:ext cx="272737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/>
          </a:bodyPr>
          <a:lstStyle/>
          <a:p>
            <a:pPr lvl="0" algn="just">
              <a:buBlip>
                <a:blip r:embed="rId2"/>
              </a:buBlip>
            </a:pPr>
            <a:r>
              <a:rPr lang="pl-PL" sz="2400" dirty="0" smtClean="0"/>
              <a:t>Podczas posiłku mamy </a:t>
            </a:r>
            <a:r>
              <a:rPr lang="pl-PL" sz="2400" b="1" dirty="0" smtClean="0">
                <a:solidFill>
                  <a:schemeClr val="accent1"/>
                </a:solidFill>
              </a:rPr>
              <a:t>tylko dwie rzeczy </a:t>
            </a:r>
            <a:r>
              <a:rPr lang="pl-PL" sz="2400" dirty="0" smtClean="0"/>
              <a:t>do zrobienia - jeść i pić oraz - w przerwach - prowadzić konwersacje ze współbiesiadnikami. Na pewno nie jest to dobra okazja do </a:t>
            </a:r>
            <a:r>
              <a:rPr lang="pl-PL" sz="2400" dirty="0" err="1" smtClean="0"/>
              <a:t>smsowania</a:t>
            </a:r>
            <a:r>
              <a:rPr lang="pl-PL" sz="2400" dirty="0" smtClean="0"/>
              <a:t>, telefonowania, żucia gumy, czyszczenia paznokci, poprawiania fryzur ...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Zaczynamy jeść dopiero, gdy wszystkim osobom przy stole podano potrawę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Jemy </a:t>
            </a:r>
            <a:r>
              <a:rPr lang="pl-PL" sz="2400" b="1" dirty="0" smtClean="0">
                <a:solidFill>
                  <a:schemeClr val="accent1"/>
                </a:solidFill>
              </a:rPr>
              <a:t>z zamkniętymi ustami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Zanim coś powiemy, pogryźmy </a:t>
            </a:r>
          </a:p>
          <a:p>
            <a:pPr lvl="0" algn="just">
              <a:buNone/>
            </a:pPr>
            <a:r>
              <a:rPr lang="pl-PL" sz="2400" dirty="0" smtClean="0"/>
              <a:t>	i przełknijmy ostatni kęs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Lista dobrych manier podczas jedzenia</a:t>
            </a:r>
            <a:endParaRPr lang="pl-PL" sz="3200" dirty="0" smtClean="0"/>
          </a:p>
        </p:txBody>
      </p:sp>
      <p:pic>
        <p:nvPicPr>
          <p:cNvPr id="83970" name="Picture 2" descr="Znalezione obrazy dla zapytania kulturalne jedzeni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58" t="7418" r="22693"/>
          <a:stretch>
            <a:fillRect/>
          </a:stretch>
        </p:blipFill>
        <p:spPr bwMode="auto">
          <a:xfrm>
            <a:off x="5652120" y="3573016"/>
            <a:ext cx="2763692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 lnSpcReduction="10000"/>
          </a:bodyPr>
          <a:lstStyle/>
          <a:p>
            <a:pPr lvl="0" algn="just">
              <a:buBlip>
                <a:blip r:embed="rId2"/>
              </a:buBlip>
            </a:pPr>
            <a:r>
              <a:rPr lang="pl-PL" sz="2400" dirty="0" smtClean="0"/>
              <a:t>Gniecenie, mieszanie potraw na talerzu nie jest kulturalne </a:t>
            </a:r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Mlaskanie, siorbanie, cmokanie to oznaki, </a:t>
            </a:r>
          </a:p>
          <a:p>
            <a:pPr lvl="0" algn="just">
              <a:buNone/>
            </a:pPr>
            <a:r>
              <a:rPr lang="pl-PL" sz="2400" dirty="0" smtClean="0"/>
              <a:t>	że posiłek smakuje ... ale tylko w świecie </a:t>
            </a:r>
          </a:p>
          <a:p>
            <a:pPr lvl="0" algn="just">
              <a:buNone/>
            </a:pPr>
            <a:r>
              <a:rPr lang="pl-PL" sz="2400" dirty="0" smtClean="0"/>
              <a:t>	świnek! Kulturalny człowiek nie wydaje </a:t>
            </a:r>
          </a:p>
          <a:p>
            <a:pPr lvl="0" algn="just">
              <a:buNone/>
            </a:pPr>
            <a:r>
              <a:rPr lang="pl-PL" sz="2400" dirty="0" smtClean="0"/>
              <a:t>	takich dźwięków!</a:t>
            </a:r>
          </a:p>
          <a:p>
            <a:pPr lvl="0" algn="just">
              <a:buBlip>
                <a:blip r:embed="rId2"/>
              </a:buBlip>
            </a:pPr>
            <a:endParaRPr lang="pl-PL" sz="2400" dirty="0" smtClean="0"/>
          </a:p>
          <a:p>
            <a:pPr lvl="0" algn="just">
              <a:buNone/>
            </a:pPr>
            <a:endParaRPr lang="pl-PL" sz="2400" dirty="0" smtClean="0"/>
          </a:p>
          <a:p>
            <a:pPr lvl="4" algn="just">
              <a:buBlip>
                <a:blip r:embed="rId2"/>
              </a:buBlip>
            </a:pPr>
            <a:r>
              <a:rPr lang="pl-PL" sz="2400" dirty="0" smtClean="0"/>
              <a:t>Upychanie dużej ilości jedzenia w buzi jest nieeleganckie. Psujemy tym apetyt innym, którzy z nami spożywają posiłek - taka wypchana jak u chomik buzia wygląda obrzydliwie! </a:t>
            </a:r>
          </a:p>
          <a:p>
            <a:pPr lvl="0" algn="just">
              <a:buNone/>
            </a:pPr>
            <a:endParaRPr lang="pl-PL" sz="2400" dirty="0" smtClean="0"/>
          </a:p>
          <a:p>
            <a:pPr lvl="0" algn="just">
              <a:buBlip>
                <a:blip r:embed="rId2"/>
              </a:buBlip>
            </a:pPr>
            <a:r>
              <a:rPr lang="pl-PL" sz="2400" dirty="0" smtClean="0"/>
              <a:t>Uderzanie sztućcami o siebie, o talerz lub o stół jest zabronione!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Lista dobrych manier podczas jedzenia</a:t>
            </a:r>
            <a:endParaRPr lang="pl-PL" sz="3200" dirty="0" smtClean="0"/>
          </a:p>
        </p:txBody>
      </p:sp>
      <p:pic>
        <p:nvPicPr>
          <p:cNvPr id="82950" name="Picture 6" descr="Znalezione obrazy dla zapytania Åwinia jedzeni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9145" t="3706" r="14646"/>
          <a:stretch>
            <a:fillRect/>
          </a:stretch>
        </p:blipFill>
        <p:spPr bwMode="auto">
          <a:xfrm>
            <a:off x="6588224" y="1556792"/>
            <a:ext cx="2016224" cy="2095625"/>
          </a:xfrm>
          <a:prstGeom prst="rect">
            <a:avLst/>
          </a:prstGeom>
          <a:noFill/>
        </p:spPr>
      </p:pic>
      <p:pic>
        <p:nvPicPr>
          <p:cNvPr id="82954" name="Picture 10" descr="Znalezione obrazy dla zapytania chomikowa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1905000" cy="1905000"/>
          </a:xfrm>
          <a:prstGeom prst="snip1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 fontScale="92500" lnSpcReduction="10000"/>
          </a:bodyPr>
          <a:lstStyle/>
          <a:p>
            <a:pPr lvl="0" algn="just">
              <a:buNone/>
            </a:pPr>
            <a:r>
              <a:rPr lang="pl-PL" sz="2400" b="1" dirty="0" smtClean="0"/>
              <a:t>Pięć głównych zasad używania sztućców:</a:t>
            </a:r>
          </a:p>
          <a:p>
            <a:pPr lvl="0" algn="just">
              <a:buNone/>
            </a:pPr>
            <a:endParaRPr lang="pl-PL" sz="2400" dirty="0" smtClean="0"/>
          </a:p>
          <a:p>
            <a:pPr algn="just">
              <a:buBlip>
                <a:blip r:embed="rId2"/>
              </a:buBlip>
            </a:pPr>
            <a:r>
              <a:rPr lang="pl-PL" b="1" dirty="0" smtClean="0">
                <a:solidFill>
                  <a:schemeClr val="accent1"/>
                </a:solidFill>
              </a:rPr>
              <a:t>nóż, widelec, łyżka </a:t>
            </a:r>
            <a:r>
              <a:rPr lang="pl-PL" dirty="0" smtClean="0"/>
              <a:t>- służą wyłącznie do rozdrabniania potraw i transportowania ich do ust;</a:t>
            </a:r>
          </a:p>
          <a:p>
            <a:pPr algn="just">
              <a:buBlip>
                <a:blip r:embed="rId2"/>
              </a:buBlip>
            </a:pPr>
            <a:r>
              <a:rPr lang="pl-PL" dirty="0" smtClean="0"/>
              <a:t>nóż zawsze trzymamy </a:t>
            </a:r>
            <a:r>
              <a:rPr lang="pl-PL" b="1" dirty="0" smtClean="0">
                <a:solidFill>
                  <a:schemeClr val="accent1"/>
                </a:solidFill>
              </a:rPr>
              <a:t>w prawej </a:t>
            </a:r>
          </a:p>
          <a:p>
            <a:pPr algn="just"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	ręce, </a:t>
            </a:r>
            <a:r>
              <a:rPr lang="pl-PL" dirty="0" smtClean="0"/>
              <a:t>a widelec zawsze </a:t>
            </a:r>
            <a:r>
              <a:rPr lang="pl-PL" b="1" dirty="0" smtClean="0">
                <a:solidFill>
                  <a:schemeClr val="accent1"/>
                </a:solidFill>
              </a:rPr>
              <a:t>w lewej</a:t>
            </a:r>
            <a:r>
              <a:rPr lang="pl-PL" dirty="0" smtClean="0"/>
              <a:t>; </a:t>
            </a:r>
          </a:p>
          <a:p>
            <a:pPr algn="just">
              <a:buBlip>
                <a:blip r:embed="rId2"/>
              </a:buBlip>
            </a:pPr>
            <a:r>
              <a:rPr lang="pl-PL" b="1" dirty="0" smtClean="0">
                <a:solidFill>
                  <a:schemeClr val="accent1"/>
                </a:solidFill>
              </a:rPr>
              <a:t>ostrożnie</a:t>
            </a:r>
            <a:r>
              <a:rPr lang="pl-PL" dirty="0" smtClean="0"/>
              <a:t> operujmy sztućcami – </a:t>
            </a:r>
          </a:p>
          <a:p>
            <a:pPr algn="just">
              <a:buNone/>
            </a:pPr>
            <a:r>
              <a:rPr lang="pl-PL" dirty="0" smtClean="0"/>
              <a:t>	trzymamy	je równolegle do blatu stołu, </a:t>
            </a:r>
          </a:p>
          <a:p>
            <a:pPr algn="just">
              <a:buNone/>
            </a:pPr>
            <a:r>
              <a:rPr lang="pl-PL" dirty="0" smtClean="0"/>
              <a:t>	nie podnosimy do góry, </a:t>
            </a:r>
          </a:p>
          <a:p>
            <a:pPr algn="just">
              <a:buNone/>
            </a:pPr>
            <a:r>
              <a:rPr lang="pl-PL" dirty="0" smtClean="0"/>
              <a:t>	nie kierujemy w stronę rozmówcy, </a:t>
            </a:r>
          </a:p>
          <a:p>
            <a:pPr algn="just">
              <a:buNone/>
            </a:pPr>
            <a:r>
              <a:rPr lang="pl-PL" dirty="0" smtClean="0"/>
              <a:t>	nie gestykulujemy ze sztućcem w ręce;</a:t>
            </a:r>
          </a:p>
          <a:p>
            <a:pPr algn="just">
              <a:buBlip>
                <a:blip r:embed="rId2"/>
              </a:buBlip>
            </a:pPr>
            <a:r>
              <a:rPr lang="pl-PL" dirty="0" smtClean="0"/>
              <a:t>nie wkładamy noża do ust (nie oblizujemy!);</a:t>
            </a:r>
          </a:p>
          <a:p>
            <a:pPr algn="just">
              <a:buBlip>
                <a:blip r:embed="rId2"/>
              </a:buBlip>
            </a:pPr>
            <a:r>
              <a:rPr lang="pl-PL" dirty="0" smtClean="0"/>
              <a:t>sztućców nigdy nie odkładamy z powrotem na stół - pozostają one na talerzu.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Sztućce </a:t>
            </a:r>
            <a:endParaRPr lang="pl-PL" sz="3200" dirty="0" smtClean="0"/>
          </a:p>
        </p:txBody>
      </p:sp>
      <p:pic>
        <p:nvPicPr>
          <p:cNvPr id="84994" name="Picture 2" descr="Znalezione obrazy dla zapytania sztuÄc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7" t="9540" r="11667" b="7769"/>
          <a:stretch>
            <a:fillRect/>
          </a:stretch>
        </p:blipFill>
        <p:spPr bwMode="auto">
          <a:xfrm>
            <a:off x="6804248" y="2420888"/>
            <a:ext cx="190783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400" b="1" dirty="0" smtClean="0"/>
              <a:t>Sztućce potrafią mówić! A co mówią? </a:t>
            </a:r>
            <a:endParaRPr lang="pl-PL" sz="2400" dirty="0" smtClean="0"/>
          </a:p>
          <a:p>
            <a:pPr lvl="5" algn="just">
              <a:buBlip>
                <a:blip r:embed="rId2"/>
              </a:buBlip>
            </a:pPr>
            <a:endParaRPr lang="pl-PL" sz="2400" dirty="0" smtClean="0">
              <a:latin typeface="+mj-lt"/>
            </a:endParaRPr>
          </a:p>
          <a:p>
            <a:pPr lvl="5" algn="just">
              <a:buBlip>
                <a:blip r:embed="rId2"/>
              </a:buBlip>
            </a:pPr>
            <a:r>
              <a:rPr lang="pl-PL" sz="2400" dirty="0" smtClean="0">
                <a:latin typeface="+mj-lt"/>
              </a:rPr>
              <a:t>tak ułożone mówią: „Jestem gotowy do jedzenia”</a:t>
            </a:r>
            <a:endParaRPr lang="pl-PL" sz="1600" dirty="0" smtClean="0"/>
          </a:p>
          <a:p>
            <a:pPr lvl="5"/>
            <a:endParaRPr lang="pl-PL" sz="1600" dirty="0" smtClean="0"/>
          </a:p>
          <a:p>
            <a:pPr lvl="5"/>
            <a:endParaRPr lang="pl-PL" sz="1600" dirty="0" smtClean="0"/>
          </a:p>
          <a:p>
            <a:pPr lvl="5">
              <a:buNone/>
            </a:pPr>
            <a:endParaRPr lang="pl-PL" sz="1600" dirty="0" smtClean="0"/>
          </a:p>
          <a:p>
            <a:pPr marL="457200" indent="-457200" algn="just">
              <a:buBlip>
                <a:blip r:embed="rId2"/>
              </a:buBlip>
            </a:pPr>
            <a:endParaRPr lang="pl-PL" sz="2400" dirty="0" smtClean="0"/>
          </a:p>
          <a:p>
            <a:pPr marL="457200" indent="-457200" algn="just">
              <a:buBlip>
                <a:blip r:embed="rId2"/>
              </a:buBlip>
            </a:pPr>
            <a:r>
              <a:rPr lang="pl-PL" sz="2400" dirty="0" smtClean="0"/>
              <a:t>a tak - mówią: "Teraz mam przerwę </a:t>
            </a:r>
          </a:p>
          <a:p>
            <a:pPr marL="457200" indent="-457200" algn="just">
              <a:buNone/>
            </a:pPr>
            <a:r>
              <a:rPr lang="pl-PL" sz="2400" dirty="0" smtClean="0"/>
              <a:t>	w jedzeniu, za chwilę będę jadł dalej".</a:t>
            </a:r>
          </a:p>
          <a:p>
            <a:pPr marL="457200" lvl="0" indent="-457200">
              <a:buBlip>
                <a:blip r:embed="rId2"/>
              </a:buBlip>
            </a:pPr>
            <a:endParaRPr lang="pl-PL" sz="2400" dirty="0" smtClean="0"/>
          </a:p>
          <a:p>
            <a:pPr marL="457200" lvl="0" indent="-457200">
              <a:buBlip>
                <a:blip r:embed="rId2"/>
              </a:buBlip>
            </a:pPr>
            <a:endParaRPr lang="pl-PL" sz="2400" dirty="0" smtClean="0"/>
          </a:p>
          <a:p>
            <a:pPr marL="457200" lvl="0" indent="-457200">
              <a:buBlip>
                <a:blip r:embed="rId2"/>
              </a:buBlip>
            </a:pPr>
            <a:endParaRPr lang="pl-PL" sz="2400" dirty="0" smtClean="0"/>
          </a:p>
          <a:p>
            <a:pPr lvl="5" algn="just">
              <a:buBlip>
                <a:blip r:embed="rId2"/>
              </a:buBlip>
            </a:pPr>
            <a:r>
              <a:rPr lang="pl-PL" sz="2400" dirty="0" smtClean="0">
                <a:latin typeface="+mj-lt"/>
              </a:rPr>
              <a:t>z kolei sztućce pozostawione na talerzu tak, informują: "Skończyłem jedzenie. Można zabrać mój talerz."  </a:t>
            </a:r>
          </a:p>
          <a:p>
            <a:pPr lvl="5" algn="just">
              <a:buNone/>
            </a:pP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Sztućce </a:t>
            </a:r>
            <a:endParaRPr lang="pl-PL" sz="3200" dirty="0" smtClean="0"/>
          </a:p>
        </p:txBody>
      </p:sp>
      <p:pic>
        <p:nvPicPr>
          <p:cNvPr id="86018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924944"/>
            <a:ext cx="2357003" cy="1728192"/>
          </a:xfrm>
          <a:prstGeom prst="rect">
            <a:avLst/>
          </a:prstGeom>
          <a:noFill/>
        </p:spPr>
      </p:pic>
      <p:pic>
        <p:nvPicPr>
          <p:cNvPr id="86020" name="Picture 4" descr="Podobny obraz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700808"/>
            <a:ext cx="1872208" cy="1583310"/>
          </a:xfrm>
          <a:prstGeom prst="rect">
            <a:avLst/>
          </a:prstGeom>
          <a:noFill/>
        </p:spPr>
      </p:pic>
      <p:pic>
        <p:nvPicPr>
          <p:cNvPr id="86022" name="Picture 6" descr="Podobny obra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797152"/>
            <a:ext cx="1822351" cy="1754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	W naszej kulturze jedzenie palcami uważa się za nieeleganckie i niestosowne. </a:t>
            </a: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lvl="1" algn="just">
              <a:buBlip>
                <a:blip r:embed="rId2"/>
              </a:buBlip>
            </a:pPr>
            <a:r>
              <a:rPr lang="pl-PL" dirty="0" smtClean="0"/>
              <a:t>Są jednak pewne odstępstwa od tej zasady</a:t>
            </a:r>
            <a:r>
              <a:rPr lang="pl-PL" dirty="0" smtClean="0"/>
              <a:t>: w </a:t>
            </a:r>
            <a:r>
              <a:rPr lang="pl-PL" dirty="0" smtClean="0"/>
              <a:t>rękę można wziąć jedzenie twarde, suche i nie </a:t>
            </a:r>
            <a:r>
              <a:rPr lang="pl-PL" dirty="0" smtClean="0"/>
              <a:t>brudzące: np. </a:t>
            </a:r>
            <a:r>
              <a:rPr lang="pl-PL" dirty="0" smtClean="0"/>
              <a:t>pieczywo, ciasta, ciasteczka.  </a:t>
            </a:r>
          </a:p>
          <a:p>
            <a:pPr lvl="5">
              <a:buNone/>
            </a:pPr>
            <a:endParaRPr lang="pl-PL" sz="1600" dirty="0" smtClean="0"/>
          </a:p>
          <a:p>
            <a:pPr marL="457200" indent="-457200" algn="just">
              <a:buBlip>
                <a:blip r:embed="rId2"/>
              </a:buBlip>
            </a:pPr>
            <a:endParaRPr lang="pl-PL" sz="1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/>
              <a:t>… i palce  </a:t>
            </a:r>
            <a:endParaRPr lang="pl-PL" sz="3200" dirty="0" smtClean="0"/>
          </a:p>
        </p:txBody>
      </p:sp>
      <p:pic>
        <p:nvPicPr>
          <p:cNvPr id="87044" name="Picture 4" descr="Podobny obraz"/>
          <p:cNvPicPr>
            <a:picLocks noChangeAspect="1" noChangeArrowheads="1"/>
          </p:cNvPicPr>
          <p:nvPr/>
        </p:nvPicPr>
        <p:blipFill>
          <a:blip r:embed="rId3" cstate="print"/>
          <a:srcRect t="49896"/>
          <a:stretch>
            <a:fillRect/>
          </a:stretch>
        </p:blipFill>
        <p:spPr bwMode="auto">
          <a:xfrm>
            <a:off x="460758" y="3861048"/>
            <a:ext cx="8467218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/>
              <a:t>Jedzenie chleba i wędlin</a:t>
            </a:r>
          </a:p>
          <a:p>
            <a:pPr algn="just">
              <a:buNone/>
            </a:pPr>
            <a:r>
              <a:rPr lang="pl-PL" dirty="0" smtClean="0"/>
              <a:t>	W Polsce mamy zupełnie inne podejście do </a:t>
            </a:r>
            <a:r>
              <a:rPr lang="pl-PL" b="1" dirty="0" smtClean="0">
                <a:solidFill>
                  <a:schemeClr val="accent1"/>
                </a:solidFill>
              </a:rPr>
              <a:t>chleba</a:t>
            </a:r>
            <a:r>
              <a:rPr lang="pl-PL" dirty="0" smtClean="0"/>
              <a:t> niż reszta Europy. Inaczej go dzielimy i inaczej go jemy. </a:t>
            </a:r>
          </a:p>
          <a:p>
            <a:pPr lvl="1" algn="just">
              <a:buFont typeface="Wingdings" pitchFamily="2" charset="2"/>
              <a:buChar char="§"/>
            </a:pPr>
            <a:r>
              <a:rPr lang="pl-PL" dirty="0" smtClean="0"/>
              <a:t>Chleb kroimy na </a:t>
            </a:r>
            <a:r>
              <a:rPr lang="pl-PL" b="1" dirty="0" smtClean="0">
                <a:solidFill>
                  <a:schemeClr val="accent1"/>
                </a:solidFill>
              </a:rPr>
              <a:t>kromki</a:t>
            </a:r>
            <a:r>
              <a:rPr lang="pl-PL" dirty="0" smtClean="0"/>
              <a:t> i albo je smarujemy masłem i nakładamy na niego wędliny czy ser, a następnie odgryzamy po kawałku albo po prostu gryziemy suchą kromkę traktując to jako dodatek do niektórych potraw.</a:t>
            </a:r>
          </a:p>
          <a:p>
            <a:pPr lvl="1" algn="just">
              <a:buFont typeface="Wingdings" pitchFamily="2" charset="2"/>
              <a:buChar char="§"/>
            </a:pPr>
            <a:r>
              <a:rPr lang="pl-PL" dirty="0" smtClean="0"/>
              <a:t>Zachowanie takie dziwi cudzoziemców, którzy z reguły </a:t>
            </a:r>
            <a:r>
              <a:rPr lang="pl-PL" b="1" dirty="0" smtClean="0">
                <a:solidFill>
                  <a:schemeClr val="accent1"/>
                </a:solidFill>
              </a:rPr>
              <a:t>łamią chleb </a:t>
            </a:r>
            <a:r>
              <a:rPr lang="pl-PL" dirty="0" smtClean="0"/>
              <a:t>i małe jego kawałeczki, tak jak nakazuje savoir </a:t>
            </a:r>
            <a:r>
              <a:rPr lang="pl-PL" dirty="0" err="1" smtClean="0"/>
              <a:t>vivre</a:t>
            </a:r>
            <a:r>
              <a:rPr lang="pl-PL" dirty="0" smtClean="0"/>
              <a:t>, wkładają do ust. Wędliny jedzą  wtedy krojąc je nożem i wkładając ich kawałki do ust widelcem.</a:t>
            </a:r>
          </a:p>
          <a:p>
            <a:endParaRPr lang="pl-PL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Ciekawostka</a:t>
            </a:r>
          </a:p>
        </p:txBody>
      </p:sp>
      <p:pic>
        <p:nvPicPr>
          <p:cNvPr id="8198" name="Picture 6" descr="Podob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1"/>
            <a:ext cx="3168352" cy="177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96855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b="1" dirty="0" smtClean="0">
                <a:solidFill>
                  <a:schemeClr val="accent1"/>
                </a:solidFill>
              </a:rPr>
              <a:t>Serwetka</a:t>
            </a:r>
            <a:r>
              <a:rPr lang="pl-PL" dirty="0" smtClean="0"/>
              <a:t> podczas posiłku służy do ochrony przed poplamieniem stroju i do otarcia ust. </a:t>
            </a:r>
          </a:p>
          <a:p>
            <a:pPr algn="just">
              <a:buBlip>
                <a:blip r:embed="rId2"/>
              </a:buBlip>
            </a:pPr>
            <a:endParaRPr lang="pl-PL" sz="2400" dirty="0" smtClean="0"/>
          </a:p>
          <a:p>
            <a:pPr algn="just">
              <a:buBlip>
                <a:blip r:embed="rId2"/>
              </a:buBlip>
            </a:pPr>
            <a:r>
              <a:rPr lang="pl-PL" sz="2400" dirty="0" smtClean="0"/>
              <a:t>Przed jedzeniem należy ją rozłożyć </a:t>
            </a:r>
            <a:r>
              <a:rPr lang="pl-PL" sz="2400" b="1" dirty="0" smtClean="0">
                <a:solidFill>
                  <a:schemeClr val="accent1"/>
                </a:solidFill>
              </a:rPr>
              <a:t>na kolanach. </a:t>
            </a:r>
          </a:p>
          <a:p>
            <a:pPr algn="just">
              <a:buBlip>
                <a:blip r:embed="rId2"/>
              </a:buBlip>
            </a:pPr>
            <a:r>
              <a:rPr lang="pl-PL" sz="2400" dirty="0" smtClean="0"/>
              <a:t>Pamiętajmy, że serweta </a:t>
            </a:r>
            <a:r>
              <a:rPr lang="pl-PL" sz="2400" b="1" dirty="0" smtClean="0">
                <a:solidFill>
                  <a:schemeClr val="accent1"/>
                </a:solidFill>
              </a:rPr>
              <a:t>to nie śliniak</a:t>
            </a:r>
            <a:r>
              <a:rPr lang="pl-PL" sz="2400" dirty="0" smtClean="0"/>
              <a:t>, zatem nie zawiązujmy jej wokół szyi, nie wciskajmy za kołnierzyk koszuli, bluzki czy sukienki. </a:t>
            </a:r>
          </a:p>
          <a:p>
            <a:pPr algn="just">
              <a:buBlip>
                <a:blip r:embed="rId2"/>
              </a:buBlip>
            </a:pPr>
            <a:r>
              <a:rPr lang="pl-PL" sz="2400" dirty="0" smtClean="0"/>
              <a:t>Obowiązkowo wycieramy usta serwetką </a:t>
            </a:r>
            <a:r>
              <a:rPr lang="pl-PL" sz="2400" b="1" dirty="0" smtClean="0">
                <a:solidFill>
                  <a:schemeClr val="accent1"/>
                </a:solidFill>
              </a:rPr>
              <a:t>przed napiciem się </a:t>
            </a:r>
            <a:r>
              <a:rPr lang="pl-PL" sz="2400" dirty="0" smtClean="0"/>
              <a:t>ze szklanki/filiżanki/kubeczka. </a:t>
            </a:r>
          </a:p>
          <a:p>
            <a:pPr algn="just">
              <a:buNone/>
            </a:pPr>
            <a:r>
              <a:rPr lang="pl-PL" sz="2400" dirty="0" smtClean="0"/>
              <a:t>	(unikniemy zostawienia </a:t>
            </a:r>
          </a:p>
          <a:p>
            <a:pPr algn="just">
              <a:buNone/>
            </a:pPr>
            <a:r>
              <a:rPr lang="pl-PL" sz="2400" dirty="0" smtClean="0"/>
              <a:t>	nieestetycznych śladów)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pPr algn="r"/>
            <a:r>
              <a:rPr lang="pl-PL" b="1" dirty="0" smtClean="0"/>
              <a:t>Serweta</a:t>
            </a:r>
            <a:endParaRPr lang="pl-PL" b="1" dirty="0"/>
          </a:p>
        </p:txBody>
      </p:sp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66452"/>
            <a:ext cx="3275856" cy="219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 fontScale="90000"/>
          </a:bodyPr>
          <a:lstStyle/>
          <a:p>
            <a:pPr marL="0" indent="0" algn="r">
              <a:lnSpc>
                <a:spcPct val="200000"/>
              </a:lnSpc>
              <a:defRPr/>
            </a:pPr>
            <a:r>
              <a:rPr lang="pl-PL" b="1" dirty="0" smtClean="0"/>
              <a:t>POWITANIA I POŻEGNANIA </a:t>
            </a:r>
            <a:endParaRPr lang="pl-PL" dirty="0" smtClean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600" b="1" dirty="0" smtClean="0">
                <a:solidFill>
                  <a:schemeClr val="accent1"/>
                </a:solidFill>
              </a:rPr>
              <a:t>Przywitanie</a:t>
            </a:r>
            <a:r>
              <a:rPr lang="pl-PL" sz="2600" b="1" dirty="0" smtClean="0"/>
              <a:t> </a:t>
            </a:r>
            <a:r>
              <a:rPr lang="pl-PL" sz="2600" dirty="0" smtClean="0"/>
              <a:t>to gest, który powinien być odruchowy, automatyczny.</a:t>
            </a:r>
          </a:p>
          <a:p>
            <a:pPr algn="just">
              <a:buNone/>
            </a:pPr>
            <a:endParaRPr lang="pl-PL" sz="2600" dirty="0" smtClean="0"/>
          </a:p>
          <a:p>
            <a:pPr algn="just">
              <a:buNone/>
            </a:pPr>
            <a:r>
              <a:rPr lang="pl-PL" sz="2600" dirty="0" smtClean="0"/>
              <a:t>Kulturalne osoby nie udają, że nie widzą znajomego czy nieznajomego - </a:t>
            </a:r>
            <a:r>
              <a:rPr lang="pl-PL" sz="2600" b="1" dirty="0" smtClean="0">
                <a:solidFill>
                  <a:schemeClr val="accent1"/>
                </a:solidFill>
              </a:rPr>
              <a:t>zawsze</a:t>
            </a:r>
            <a:r>
              <a:rPr lang="pl-PL" sz="2600" dirty="0" smtClean="0"/>
              <a:t> ze wszystkimi </a:t>
            </a:r>
            <a:r>
              <a:rPr lang="pl-PL" sz="2600" b="1" dirty="0" smtClean="0">
                <a:solidFill>
                  <a:schemeClr val="accent1"/>
                </a:solidFill>
              </a:rPr>
              <a:t>się witają</a:t>
            </a:r>
            <a:r>
              <a:rPr lang="pl-PL" sz="2600" dirty="0" smtClean="0"/>
              <a:t>! </a:t>
            </a:r>
          </a:p>
          <a:p>
            <a:pPr algn="just">
              <a:buNone/>
            </a:pPr>
            <a:endParaRPr lang="pl-PL" sz="2600" dirty="0" smtClean="0"/>
          </a:p>
          <a:p>
            <a:pPr algn="just">
              <a:buNone/>
            </a:pPr>
            <a:r>
              <a:rPr lang="pl-PL" sz="2600" dirty="0" smtClean="0"/>
              <a:t>Wiedzą: </a:t>
            </a:r>
          </a:p>
          <a:p>
            <a:pPr>
              <a:buBlip>
                <a:blip r:embed="rId2"/>
              </a:buBlip>
            </a:pPr>
            <a:r>
              <a:rPr lang="pl-PL" sz="2200" i="1" dirty="0" smtClean="0"/>
              <a:t>Jakie słowa powitania są odpowiednie do sytuacji.</a:t>
            </a:r>
          </a:p>
          <a:p>
            <a:pPr>
              <a:buBlip>
                <a:blip r:embed="rId2"/>
              </a:buBlip>
            </a:pPr>
            <a:r>
              <a:rPr lang="pl-PL" sz="2200" i="1" dirty="0" smtClean="0"/>
              <a:t>Kto powinien ukłonić się jako pierwszy.</a:t>
            </a:r>
          </a:p>
          <a:p>
            <a:pPr>
              <a:buBlip>
                <a:blip r:embed="rId2"/>
              </a:buBlip>
            </a:pPr>
            <a:r>
              <a:rPr lang="pl-PL" sz="2200" i="1" dirty="0" smtClean="0"/>
              <a:t>Jak właściwie wykonać uścisk dłoni.</a:t>
            </a:r>
          </a:p>
          <a:p>
            <a:pPr>
              <a:buBlip>
                <a:blip r:embed="rId2"/>
              </a:buBlip>
            </a:pPr>
            <a:r>
              <a:rPr lang="pl-PL" sz="2200" i="1" dirty="0" smtClean="0"/>
              <a:t>Kiedy wstać, a kiedy siedzieć podczas powitania. </a:t>
            </a:r>
            <a:endParaRPr lang="pl-PL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59024" y="1700808"/>
            <a:ext cx="8784976" cy="4968552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pl-P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kulturalni są </a:t>
            </a:r>
            <a:r>
              <a:rPr lang="pl-PL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</a:t>
            </a:r>
            <a:r>
              <a:rPr lang="pl-PL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l-PL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obycie </a:t>
            </a:r>
            <a:r>
              <a:rPr lang="pl-PL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ułatwia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życie!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konwenanse dają </a:t>
            </a:r>
            <a:r>
              <a:rPr lang="pl-PL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szanse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miła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jest ogłada wobec sąsiada!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dobre maniery są drogą do </a:t>
            </a:r>
            <a:r>
              <a:rPr lang="pl-PL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kariery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choć tu Polska a nie Francja - zawsze </a:t>
            </a:r>
            <a:r>
              <a:rPr lang="pl-PL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ważna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jest elegancja! </a:t>
            </a:r>
            <a:endParaRPr lang="pl-PL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None/>
            </a:pPr>
            <a:endParaRPr lang="pl-PL" dirty="0" smtClean="0">
              <a:solidFill>
                <a:schemeClr val="tx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r>
              <a:rPr lang="pl-PL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Pamiętajcie:</a:t>
            </a:r>
            <a:r>
              <a:rPr lang="pl-PL" dirty="0" smtClean="0"/>
              <a:t> </a:t>
            </a:r>
            <a:endParaRPr lang="pl-PL" b="1" dirty="0"/>
          </a:p>
        </p:txBody>
      </p:sp>
      <p:pic>
        <p:nvPicPr>
          <p:cNvPr id="6148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556792"/>
            <a:ext cx="648072" cy="557021"/>
          </a:xfrm>
          <a:prstGeom prst="rect">
            <a:avLst/>
          </a:prstGeom>
          <a:noFill/>
        </p:spPr>
      </p:pic>
      <p:pic>
        <p:nvPicPr>
          <p:cNvPr id="9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348880"/>
            <a:ext cx="648072" cy="557021"/>
          </a:xfrm>
          <a:prstGeom prst="rect">
            <a:avLst/>
          </a:prstGeom>
          <a:noFill/>
        </p:spPr>
      </p:pic>
      <p:pic>
        <p:nvPicPr>
          <p:cNvPr id="10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068960"/>
            <a:ext cx="648072" cy="557021"/>
          </a:xfrm>
          <a:prstGeom prst="rect">
            <a:avLst/>
          </a:prstGeom>
          <a:noFill/>
        </p:spPr>
      </p:pic>
      <p:pic>
        <p:nvPicPr>
          <p:cNvPr id="11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89040"/>
            <a:ext cx="648072" cy="557021"/>
          </a:xfrm>
          <a:prstGeom prst="rect">
            <a:avLst/>
          </a:prstGeom>
          <a:noFill/>
        </p:spPr>
      </p:pic>
      <p:pic>
        <p:nvPicPr>
          <p:cNvPr id="12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509120"/>
            <a:ext cx="648072" cy="557021"/>
          </a:xfrm>
          <a:prstGeom prst="rect">
            <a:avLst/>
          </a:prstGeom>
          <a:noFill/>
        </p:spPr>
      </p:pic>
      <p:pic>
        <p:nvPicPr>
          <p:cNvPr id="13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229200"/>
            <a:ext cx="648072" cy="55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/>
            <a:endParaRPr lang="pl-PL" i="1" dirty="0" smtClean="0"/>
          </a:p>
          <a:p>
            <a:pPr algn="ctr">
              <a:buNone/>
            </a:pPr>
            <a:r>
              <a:rPr lang="pl-PL" i="1" dirty="0" smtClean="0"/>
              <a:t>  </a:t>
            </a:r>
          </a:p>
          <a:p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>
                <a:solidFill>
                  <a:schemeClr val="tx1"/>
                </a:solidFill>
              </a:rPr>
              <a:t>Słowa powitania i pożegnania</a:t>
            </a:r>
            <a:endParaRPr lang="pl-PL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39552" y="1340768"/>
          <a:ext cx="8280923" cy="5126458"/>
        </p:xfrm>
        <a:graphic>
          <a:graphicData uri="http://schemas.openxmlformats.org/drawingml/2006/table">
            <a:tbl>
              <a:tblPr firstRow="1" bandRow="1"/>
              <a:tblGrid>
                <a:gridCol w="1182989"/>
                <a:gridCol w="1182989"/>
                <a:gridCol w="1182989"/>
                <a:gridCol w="1182989"/>
                <a:gridCol w="1182989"/>
                <a:gridCol w="1182989"/>
                <a:gridCol w="1182989"/>
              </a:tblGrid>
              <a:tr h="522058">
                <a:tc gridSpan="7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W języku polskim istnieje całe mnóstwo wyrazów powitania/pożegnania:    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400" b="1" i="1" dirty="0" smtClean="0">
                        <a:latin typeface="Bradley Hand ITC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pl-PL" sz="800" b="1" i="1" dirty="0"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800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800" b="1" i="1" dirty="0" smtClean="0">
                        <a:latin typeface="Bradley Hand ITC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800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l-PL" sz="8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Arial Black" pitchFamily="34" charset="0"/>
                        </a:rPr>
                        <a:t>cześć </a:t>
                      </a:r>
                      <a:endParaRPr lang="pl-PL" b="1" i="1" dirty="0"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1" dirty="0" smtClean="0">
                          <a:latin typeface="Bradley Hand ITC" pitchFamily="66" charset="0"/>
                        </a:rPr>
                        <a:t>bywaj 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>
                        <a:latin typeface="Bradley Hand ITC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Courier New" pitchFamily="49" charset="0"/>
                          <a:cs typeface="Courier New" pitchFamily="49" charset="0"/>
                        </a:rPr>
                        <a:t>kłaniam się </a:t>
                      </a:r>
                      <a:endParaRPr lang="pl-PL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Bookman Old Style" pitchFamily="18" charset="0"/>
                        </a:rPr>
                        <a:t>czołem </a:t>
                      </a:r>
                      <a:endParaRPr lang="pl-PL" b="1" i="1" dirty="0">
                        <a:latin typeface="Bookman Old Style" pitchFamily="18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rąsia </a:t>
                      </a:r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Broadway" pitchFamily="82" charset="0"/>
                        </a:rPr>
                        <a:t>serwus</a:t>
                      </a:r>
                      <a:endParaRPr lang="pl-PL" b="1" i="1" dirty="0">
                        <a:latin typeface="Broadway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Arimo" pitchFamily="34" charset="0"/>
                          <a:ea typeface="Arimo" pitchFamily="34" charset="0"/>
                          <a:cs typeface="Arimo" pitchFamily="34" charset="0"/>
                        </a:rPr>
                        <a:t>żegnaj</a:t>
                      </a:r>
                      <a:endParaRPr lang="pl-PL" b="1" i="1" dirty="0">
                        <a:latin typeface="Arimo" pitchFamily="34" charset="0"/>
                        <a:ea typeface="Arimo" pitchFamily="34" charset="0"/>
                        <a:cs typeface="Arimo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Monotype Corsiva" pitchFamily="66" charset="0"/>
                        </a:rPr>
                        <a:t>dzień dobry </a:t>
                      </a:r>
                      <a:endParaRPr lang="pl-PL" b="1" i="1" dirty="0">
                        <a:latin typeface="Monotype Corsiva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>
                        <a:latin typeface="Monotype Corsiva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na razie </a:t>
                      </a:r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err="1" smtClean="0">
                          <a:latin typeface="Curlz MT" pitchFamily="82" charset="0"/>
                        </a:rPr>
                        <a:t>nara</a:t>
                      </a:r>
                      <a:endParaRPr lang="pl-PL" b="1" i="1" dirty="0">
                        <a:latin typeface="Curlz MT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pl-PL" b="1" i="1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2800" b="1" i="1" dirty="0" err="1" smtClean="0">
                          <a:latin typeface="Chiller" pitchFamily="82" charset="0"/>
                        </a:rPr>
                        <a:t>hello</a:t>
                      </a:r>
                      <a:r>
                        <a:rPr lang="pl-PL" sz="2800" b="1" i="1" dirty="0" smtClean="0">
                          <a:latin typeface="Chiller" pitchFamily="82" charset="0"/>
                        </a:rPr>
                        <a:t> </a:t>
                      </a:r>
                      <a:endParaRPr lang="pl-PL" sz="2800" b="1" i="1" dirty="0">
                        <a:latin typeface="Chiller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Broadway" pitchFamily="82" charset="0"/>
                        </a:rPr>
                        <a:t>witka</a:t>
                      </a:r>
                      <a:endParaRPr lang="pl-PL" b="1" i="1" dirty="0">
                        <a:latin typeface="Broadway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latin typeface="Bradley Hand ITC" pitchFamily="66" charset="0"/>
                        </a:rPr>
                        <a:t>sie ma </a:t>
                      </a:r>
                      <a:endParaRPr lang="pl-PL" sz="2000" b="1" i="1" dirty="0">
                        <a:latin typeface="Bradley Hand ITC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pl-PL" b="1" i="1" dirty="0" smtClean="0">
                          <a:latin typeface="DFPOP1-W9" pitchFamily="1" charset="-128"/>
                          <a:ea typeface="DFPOP1-W9" pitchFamily="1" charset="-128"/>
                        </a:rPr>
                        <a:t>halo</a:t>
                      </a:r>
                      <a:endParaRPr lang="pl-PL" b="1" i="1" dirty="0">
                        <a:latin typeface="DFPOP1-W9" pitchFamily="1" charset="-128"/>
                        <a:ea typeface="DFPOP1-W9" pitchFamily="1" charset="-12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b="1" i="1" dirty="0"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Arial Black" pitchFamily="34" charset="0"/>
                        </a:rPr>
                        <a:t>graba </a:t>
                      </a:r>
                      <a:endParaRPr lang="pl-PL" b="1" i="1" dirty="0"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Jokerman" pitchFamily="82" charset="0"/>
                        </a:rPr>
                        <a:t>do widzenia </a:t>
                      </a:r>
                      <a:endParaRPr lang="pl-PL" b="1" i="1" dirty="0">
                        <a:latin typeface="Jokerman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Yu Gothic" pitchFamily="34" charset="-128"/>
                          <a:ea typeface="Yu Gothic" pitchFamily="34" charset="-128"/>
                        </a:rPr>
                        <a:t>jak się masz </a:t>
                      </a:r>
                      <a:endParaRPr lang="pl-PL" b="1" i="1" dirty="0">
                        <a:latin typeface="Yu Gothic" pitchFamily="34" charset="-128"/>
                        <a:ea typeface="Yu Gothic" pitchFamily="34" charset="-128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/>
                </a:tc>
              </a:tr>
              <a:tr h="396000">
                <a:tc>
                  <a:txBody>
                    <a:bodyPr/>
                    <a:lstStyle/>
                    <a:p>
                      <a:pPr algn="r"/>
                      <a:r>
                        <a:rPr lang="pl-PL" b="1" i="1" dirty="0" err="1" smtClean="0"/>
                        <a:t>hejka</a:t>
                      </a:r>
                      <a:r>
                        <a:rPr lang="pl-PL" b="1" i="1" dirty="0" smtClean="0"/>
                        <a:t> </a:t>
                      </a:r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3200" b="1" i="1" dirty="0" smtClean="0"/>
                        <a:t>hej </a:t>
                      </a:r>
                      <a:endParaRPr lang="pl-PL" sz="3200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Monotype Corsiva" pitchFamily="66" charset="0"/>
                          <a:cs typeface="Courier New" pitchFamily="49" charset="0"/>
                        </a:rPr>
                        <a:t>piątka</a:t>
                      </a:r>
                      <a:endParaRPr lang="pl-PL" b="1" i="1" dirty="0">
                        <a:latin typeface="Monotype Corsiva" pitchFamily="66" charset="0"/>
                        <a:cs typeface="Courier New" pitchFamily="49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pl-PL" sz="3200" b="1" i="1" dirty="0" smtClean="0">
                          <a:latin typeface="Forte" pitchFamily="66" charset="0"/>
                        </a:rPr>
                        <a:t>pa</a:t>
                      </a:r>
                      <a:endParaRPr lang="pl-PL" sz="3200" b="1" i="1" dirty="0">
                        <a:latin typeface="Forte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/>
                        <a:t>do miłego </a:t>
                      </a:r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Arial Black" pitchFamily="34" charset="0"/>
                        </a:rPr>
                        <a:t>do zobaczenia </a:t>
                      </a:r>
                      <a:endParaRPr lang="pl-PL" b="1" i="1" dirty="0">
                        <a:latin typeface="Arial Black" pitchFamily="34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Jokerman" pitchFamily="82" charset="0"/>
                        </a:rPr>
                        <a:t>witaj </a:t>
                      </a:r>
                      <a:endParaRPr lang="pl-PL" b="1" i="1" dirty="0">
                        <a:latin typeface="Jokerman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pl-PL" b="1" i="1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i="1" dirty="0" smtClean="0">
                          <a:latin typeface="Curlz MT" pitchFamily="82" charset="0"/>
                        </a:rPr>
                        <a:t>witam</a:t>
                      </a:r>
                      <a:endParaRPr lang="pl-PL" b="1" i="1" dirty="0">
                        <a:latin typeface="Curlz MT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800" b="1" i="1" dirty="0" err="1" smtClean="0">
                          <a:latin typeface="Bradley Hand ITC" pitchFamily="66" charset="0"/>
                        </a:rPr>
                        <a:t>siemka</a:t>
                      </a:r>
                      <a:r>
                        <a:rPr lang="pl-PL" sz="2800" b="1" i="1" dirty="0" smtClean="0">
                          <a:latin typeface="Bradley Hand ITC" pitchFamily="66" charset="0"/>
                        </a:rPr>
                        <a:t> </a:t>
                      </a:r>
                      <a:endParaRPr lang="pl-PL" sz="2800" b="1" i="1" dirty="0">
                        <a:latin typeface="Bradley Hand ITC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>
                        <a:latin typeface="Bradley Hand ITC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600" b="1" i="1" dirty="0" smtClean="0"/>
                        <a:t>czółko</a:t>
                      </a:r>
                      <a:endParaRPr lang="pl-PL" sz="1600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 gridSpan="7">
                  <a:txBody>
                    <a:bodyPr/>
                    <a:lstStyle/>
                    <a:p>
                      <a:pPr algn="r"/>
                      <a:endParaRPr lang="pl-PL" sz="1800" b="1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2000" b="1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Jedne są bardziej formalne, inne mniej… </a:t>
                      </a:r>
                      <a:endParaRPr lang="pl-PL" sz="2000" b="1" i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>
                        <a:latin typeface="Curlz MT" pitchFamily="82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2800" b="1" i="1" dirty="0">
                        <a:latin typeface="Bradley Hand ITC" pitchFamily="66" charset="0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b="1" i="1" dirty="0"/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Objaśnienie owalne 16"/>
          <p:cNvSpPr/>
          <p:nvPr/>
        </p:nvSpPr>
        <p:spPr>
          <a:xfrm>
            <a:off x="467544" y="0"/>
            <a:ext cx="1944216" cy="1080120"/>
          </a:xfrm>
          <a:prstGeom prst="wedgeEllipseCallout">
            <a:avLst>
              <a:gd name="adj1" fmla="val 67354"/>
              <a:gd name="adj2" fmla="val 578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pl-PL" sz="2400" b="1" dirty="0" smtClean="0">
                <a:solidFill>
                  <a:schemeClr val="accent1"/>
                </a:solidFill>
              </a:rPr>
              <a:t>Jakich słów używać </a:t>
            </a:r>
            <a:r>
              <a:rPr lang="pl-PL" sz="2400" b="1" dirty="0" smtClean="0"/>
              <a:t>do przywitania się z różnymi osobami? </a:t>
            </a:r>
          </a:p>
          <a:p>
            <a:pPr>
              <a:buNone/>
            </a:pPr>
            <a:endParaRPr lang="pl-PL" sz="2400" b="1" dirty="0" smtClean="0"/>
          </a:p>
          <a:p>
            <a:pPr lvl="0" algn="just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w grupie koleżeńskiej, przyjacielskiej i w bliskiej rodzinie </a:t>
            </a:r>
            <a:r>
              <a:rPr lang="pl-PL" sz="2400" dirty="0" smtClean="0"/>
              <a:t>- w zasadzie używamy dowolnej formuły powitania - wszystko na co się w swoim gronie zgadzacie jest akceptowalne </a:t>
            </a:r>
          </a:p>
          <a:p>
            <a:pPr lvl="0" algn="just">
              <a:buNone/>
            </a:pPr>
            <a:endParaRPr lang="pl-PL" sz="2400" dirty="0" smtClean="0"/>
          </a:p>
          <a:p>
            <a:pPr lvl="0" algn="just"/>
            <a:endParaRPr lang="pl-PL" sz="2400" dirty="0" smtClean="0"/>
          </a:p>
          <a:p>
            <a:pPr lvl="0" algn="just"/>
            <a:endParaRPr lang="pl-PL" sz="2400" dirty="0" smtClean="0"/>
          </a:p>
          <a:p>
            <a:pPr lvl="0" algn="just"/>
            <a:endParaRPr lang="pl-PL" sz="2400" dirty="0" smtClean="0"/>
          </a:p>
          <a:p>
            <a:pPr lvl="0" algn="just">
              <a:buBlip>
                <a:blip r:embed="rId2"/>
              </a:buBlip>
            </a:pPr>
            <a:r>
              <a:rPr lang="pl-PL" sz="2400" b="1" dirty="0" smtClean="0">
                <a:solidFill>
                  <a:schemeClr val="accent1"/>
                </a:solidFill>
              </a:rPr>
              <a:t>w grupie dalszych znajomych, w zbliżonym wieku </a:t>
            </a:r>
            <a:r>
              <a:rPr lang="pl-PL" sz="2400" dirty="0" smtClean="0"/>
              <a:t>- unikamy bardzo nieformalnych zwrotów jak np. "</a:t>
            </a:r>
            <a:r>
              <a:rPr lang="pl-PL" sz="2400" dirty="0" err="1" smtClean="0"/>
              <a:t>siemano</a:t>
            </a:r>
            <a:r>
              <a:rPr lang="pl-PL" sz="2400" dirty="0" smtClean="0"/>
              <a:t>" czy "</a:t>
            </a:r>
            <a:r>
              <a:rPr lang="pl-PL" sz="2400" dirty="0" err="1" smtClean="0"/>
              <a:t>joł</a:t>
            </a:r>
            <a:r>
              <a:rPr lang="pl-PL" sz="2400" dirty="0" smtClean="0"/>
              <a:t>". Najbezpieczniej użyć "cześć". </a:t>
            </a:r>
          </a:p>
          <a:p>
            <a:pPr>
              <a:buNone/>
            </a:pPr>
            <a:endParaRPr lang="pl-PL" sz="2400" b="1" dirty="0" smtClean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5279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 smtClean="0">
                <a:solidFill>
                  <a:schemeClr val="tx1"/>
                </a:solidFill>
              </a:rPr>
              <a:t>Słowa powitania i pożegnania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17" name="Objaśnienie owalne 16"/>
          <p:cNvSpPr/>
          <p:nvPr/>
        </p:nvSpPr>
        <p:spPr>
          <a:xfrm>
            <a:off x="467544" y="0"/>
            <a:ext cx="1944216" cy="1080120"/>
          </a:xfrm>
          <a:prstGeom prst="wedgeEllipseCallout">
            <a:avLst>
              <a:gd name="adj1" fmla="val 67354"/>
              <a:gd name="adj2" fmla="val 5780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im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996952"/>
            <a:ext cx="2267744" cy="1949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AAA">
      <a:dk1>
        <a:sysClr val="windowText" lastClr="000000"/>
      </a:dk1>
      <a:lt1>
        <a:sysClr val="window" lastClr="FFFFFF"/>
      </a:lt1>
      <a:dk2>
        <a:srgbClr val="54A838"/>
      </a:dk2>
      <a:lt2>
        <a:srgbClr val="DBE6B6"/>
      </a:lt2>
      <a:accent1>
        <a:srgbClr val="387025"/>
      </a:accent1>
      <a:accent2>
        <a:srgbClr val="546321"/>
      </a:accent2>
      <a:accent3>
        <a:srgbClr val="A9A100"/>
      </a:accent3>
      <a:accent4>
        <a:srgbClr val="546321"/>
      </a:accent4>
      <a:accent5>
        <a:srgbClr val="7CCA62"/>
      </a:accent5>
      <a:accent6>
        <a:srgbClr val="A5C249"/>
      </a:accent6>
      <a:hlink>
        <a:srgbClr val="E2D700"/>
      </a:hlink>
      <a:folHlink>
        <a:srgbClr val="54A83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090531-93D8-424A-937F-CCAAE1F361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2714</Words>
  <Application>Microsoft Office PowerPoint</Application>
  <PresentationFormat>Pokaz na ekranie (4:3)</PresentationFormat>
  <Paragraphs>511</Paragraphs>
  <Slides>70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70</vt:i4>
      </vt:variant>
    </vt:vector>
  </HeadingPairs>
  <TitlesOfParts>
    <vt:vector size="71" baseType="lpstr">
      <vt:lpstr>DesignTemplate</vt:lpstr>
      <vt:lpstr>Projekt psychoedukacyjny dla klas 4-7 </vt:lpstr>
      <vt:lpstr>Czym jest SAVIOR – VIVRE?</vt:lpstr>
      <vt:lpstr>Po co nam SAVIOR – VIVRE?</vt:lpstr>
      <vt:lpstr>SAVIOR – VIVRE dawniej …</vt:lpstr>
      <vt:lpstr>SAVIOR – VIVRE dziś …</vt:lpstr>
      <vt:lpstr>POWITANIA I POŻEGNANIA </vt:lpstr>
      <vt:lpstr>POWITANIA I POŻEGNANIA </vt:lpstr>
      <vt:lpstr>Słowa powitania i pożegnania</vt:lpstr>
      <vt:lpstr>Słowa powitania i pożegnania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WIZERUNEK – czyli jak nas widzą tak nas piszą…    </vt:lpstr>
      <vt:lpstr>Wizerunek</vt:lpstr>
      <vt:lpstr>Stając rano przed naszą szafą, szukając odpowiedzi na pytanie:  "co dziś na siebie włożę?" pamiętajmy o ważnych zasadach: </vt:lpstr>
      <vt:lpstr>NASZA STYLIZACJA MUSI BYĆ:  dopasowana do okazji (okoliczności, miejsca)</vt:lpstr>
      <vt:lpstr>NASZA STYLIZACJA MUSI BYĆ:  dopasowana do okazji (okoliczności, miejsca)</vt:lpstr>
      <vt:lpstr>NASZA STYLIZACJA MUSI BYĆ:  dopasowana do okazji (okoliczności, miejsca)</vt:lpstr>
      <vt:lpstr>NASZA STYLIZACJA MUSI BYĆ:  dopasowana do okazji (okoliczności, miejsca)</vt:lpstr>
      <vt:lpstr>NASZA STYLIZACJA MUSI BYĆ:  dopasowana do okazji (okoliczności, miejsca)</vt:lpstr>
      <vt:lpstr>NASZA STYLIZACJA MUSI BYĆ:  dopasowana do wieku, sylwetki</vt:lpstr>
      <vt:lpstr>Niewybaczalne grzechy w ubiorze  </vt:lpstr>
      <vt:lpstr>NASZA STYLIZACJA MUSI BYĆ:   dobrana z zachowaniem zasady umiaru </vt:lpstr>
      <vt:lpstr>Wizerunek – mowa ciała</vt:lpstr>
      <vt:lpstr>Wizerunek – mowa ciała</vt:lpstr>
      <vt:lpstr>Wizerunek – mowa ciała</vt:lpstr>
      <vt:lpstr>Wizerunek – mowa ciała</vt:lpstr>
      <vt:lpstr>POROZUMIENIE SIĘ </vt:lpstr>
      <vt:lpstr>Rozmowa</vt:lpstr>
      <vt:lpstr>Rozmowa</vt:lpstr>
      <vt:lpstr>Rozmowa</vt:lpstr>
      <vt:lpstr>Rozmowa</vt:lpstr>
      <vt:lpstr>„Rozmowa elektroniczna”</vt:lpstr>
      <vt:lpstr>„Rozmowa elektroniczna”</vt:lpstr>
      <vt:lpstr>„Rozmowa elektroniczna”</vt:lpstr>
      <vt:lpstr>„Rozmowa elektroniczna”</vt:lpstr>
      <vt:lpstr>„Rozmowa elektroniczna”</vt:lpstr>
      <vt:lpstr>Rozmowa telefoniczna</vt:lpstr>
      <vt:lpstr>Rozmowa telefoniczna</vt:lpstr>
      <vt:lpstr>Rozmowa telefoniczna</vt:lpstr>
      <vt:lpstr>Rozmowa telefoniczna</vt:lpstr>
      <vt:lpstr>Rozmowa telefoniczna - SMS</vt:lpstr>
      <vt:lpstr>MIEJSCA PUBLICZNE </vt:lpstr>
      <vt:lpstr>Poruszanie się  </vt:lpstr>
      <vt:lpstr>Poruszanie się  </vt:lpstr>
      <vt:lpstr>W komunikacji miejskiej  </vt:lpstr>
      <vt:lpstr>W komunikacji miejskiej  </vt:lpstr>
      <vt:lpstr>W kinie</vt:lpstr>
      <vt:lpstr>W kinie</vt:lpstr>
      <vt:lpstr>Na plaży</vt:lpstr>
      <vt:lpstr>Na plaży</vt:lpstr>
      <vt:lpstr>WOKÓŁ STOŁU </vt:lpstr>
      <vt:lpstr>Postawa podczas jedzenia</vt:lpstr>
      <vt:lpstr>Mówić czy nie mówić? </vt:lpstr>
      <vt:lpstr>Lista dobrych manier podczas jedzenia</vt:lpstr>
      <vt:lpstr>Lista dobrych manier podczas jedzenia</vt:lpstr>
      <vt:lpstr>Sztućce </vt:lpstr>
      <vt:lpstr>Sztućce </vt:lpstr>
      <vt:lpstr>… i palce  </vt:lpstr>
      <vt:lpstr>Ciekawostka</vt:lpstr>
      <vt:lpstr>Serweta</vt:lpstr>
      <vt:lpstr>!!! Pamiętajcie: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2019-02-22T08:58:21Z</dcterms:created>
  <dcterms:modified xsi:type="dcterms:W3CDTF">2019-03-10T20:12:45Z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